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</p:sldMasterIdLst>
  <p:notesMasterIdLst>
    <p:notesMasterId r:id="rId33"/>
  </p:notesMasterIdLst>
  <p:handoutMasterIdLst>
    <p:handoutMasterId r:id="rId34"/>
  </p:handoutMasterIdLst>
  <p:sldIdLst>
    <p:sldId id="1196" r:id="rId2"/>
    <p:sldId id="1229" r:id="rId3"/>
    <p:sldId id="1222" r:id="rId4"/>
    <p:sldId id="1223" r:id="rId5"/>
    <p:sldId id="1205" r:id="rId6"/>
    <p:sldId id="1224" r:id="rId7"/>
    <p:sldId id="1215" r:id="rId8"/>
    <p:sldId id="1200" r:id="rId9"/>
    <p:sldId id="1210" r:id="rId10"/>
    <p:sldId id="1211" r:id="rId11"/>
    <p:sldId id="1219" r:id="rId12"/>
    <p:sldId id="1213" r:id="rId13"/>
    <p:sldId id="1212" r:id="rId14"/>
    <p:sldId id="1206" r:id="rId15"/>
    <p:sldId id="1207" r:id="rId16"/>
    <p:sldId id="1208" r:id="rId17"/>
    <p:sldId id="1209" r:id="rId18"/>
    <p:sldId id="1165" r:id="rId19"/>
    <p:sldId id="1216" r:id="rId20"/>
    <p:sldId id="1217" r:id="rId21"/>
    <p:sldId id="1214" r:id="rId22"/>
    <p:sldId id="1225" r:id="rId23"/>
    <p:sldId id="1199" r:id="rId24"/>
    <p:sldId id="1202" r:id="rId25"/>
    <p:sldId id="1203" r:id="rId26"/>
    <p:sldId id="1204" r:id="rId27"/>
    <p:sldId id="1226" r:id="rId28"/>
    <p:sldId id="1220" r:id="rId29"/>
    <p:sldId id="1227" r:id="rId30"/>
    <p:sldId id="1190" r:id="rId31"/>
    <p:sldId id="1013" r:id="rId32"/>
  </p:sldIdLst>
  <p:sldSz cx="9144000" cy="5143500" type="screen16x9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Gill Sans MT" pitchFamily="34" charset="0"/>
        <a:ea typeface="微軟正黑體" pitchFamily="34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4">
          <p15:clr>
            <a:srgbClr val="A4A3A4"/>
          </p15:clr>
        </p15:guide>
        <p15:guide id="2" pos="414">
          <p15:clr>
            <a:srgbClr val="A4A3A4"/>
          </p15:clr>
        </p15:guide>
        <p15:guide id="3" orient="horz" pos="4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EE4"/>
    <a:srgbClr val="0083A2"/>
    <a:srgbClr val="2772E1"/>
    <a:srgbClr val="14458E"/>
    <a:srgbClr val="449E9A"/>
    <a:srgbClr val="5B5245"/>
    <a:srgbClr val="F1AC01"/>
    <a:srgbClr val="90D0CD"/>
    <a:srgbClr val="7FACED"/>
    <a:srgbClr val="F75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2" autoAdjust="0"/>
    <p:restoredTop sz="88708" autoAdjust="0"/>
  </p:normalViewPr>
  <p:slideViewPr>
    <p:cSldViewPr showGuides="1">
      <p:cViewPr varScale="1">
        <p:scale>
          <a:sx n="131" d="100"/>
          <a:sy n="131" d="100"/>
        </p:scale>
        <p:origin x="1362" y="120"/>
      </p:cViewPr>
      <p:guideLst>
        <p:guide orient="horz" pos="514"/>
        <p:guide pos="414"/>
        <p:guide orient="horz" pos="4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3930" y="90"/>
      </p:cViewPr>
      <p:guideLst>
        <p:guide orient="horz" pos="3224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799DF-DBEB-4A04-B37B-BA23A0F5F87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D718DAB-B3BA-4F5F-BC1D-BD72303EA44A}">
      <dgm:prSet phldrT="[文字]"/>
      <dgm:spPr/>
      <dgm:t>
        <a:bodyPr/>
        <a:lstStyle/>
        <a:p>
          <a:r>
            <a:rPr lang="zh-TW" altLang="en-US" dirty="0" smtClean="0"/>
            <a:t>登入</a:t>
          </a:r>
          <a:endParaRPr lang="zh-TW" altLang="en-US" dirty="0"/>
        </a:p>
      </dgm:t>
    </dgm:pt>
    <dgm:pt modelId="{49AD70BE-B5B6-49FA-90B8-A5963B653A40}" type="parTrans" cxnId="{F80A28F5-CC21-4BD2-BAAB-91F6C8B66470}">
      <dgm:prSet/>
      <dgm:spPr/>
      <dgm:t>
        <a:bodyPr/>
        <a:lstStyle/>
        <a:p>
          <a:endParaRPr lang="zh-TW" altLang="en-US"/>
        </a:p>
      </dgm:t>
    </dgm:pt>
    <dgm:pt modelId="{A4B56E54-7CBC-4726-914C-FA01A204E1ED}" type="sibTrans" cxnId="{F80A28F5-CC21-4BD2-BAAB-91F6C8B66470}">
      <dgm:prSet/>
      <dgm:spPr/>
      <dgm:t>
        <a:bodyPr/>
        <a:lstStyle/>
        <a:p>
          <a:endParaRPr lang="zh-TW" altLang="en-US"/>
        </a:p>
      </dgm:t>
    </dgm:pt>
    <dgm:pt modelId="{38AA905C-7268-4A2E-B167-BB19A8B88313}" type="asst">
      <dgm:prSet phldrT="[文字]"/>
      <dgm:spPr/>
      <dgm:t>
        <a:bodyPr/>
        <a:lstStyle/>
        <a:p>
          <a:r>
            <a:rPr lang="en-US" altLang="zh-TW" dirty="0" smtClean="0"/>
            <a:t>OL</a:t>
          </a:r>
          <a:r>
            <a:rPr lang="zh-TW" altLang="en-US" dirty="0" smtClean="0"/>
            <a:t> </a:t>
          </a:r>
          <a:r>
            <a:rPr lang="en-US" altLang="zh-TW" dirty="0" smtClean="0"/>
            <a:t>Query List</a:t>
          </a:r>
          <a:endParaRPr lang="zh-TW" altLang="en-US" dirty="0"/>
        </a:p>
      </dgm:t>
    </dgm:pt>
    <dgm:pt modelId="{2F77B60D-2138-47E4-9767-22C410A5CBAC}" type="parTrans" cxnId="{E0C8F24D-2E6F-4A43-9CF6-B848A090EE73}">
      <dgm:prSet/>
      <dgm:spPr/>
      <dgm:t>
        <a:bodyPr/>
        <a:lstStyle/>
        <a:p>
          <a:endParaRPr lang="zh-TW" altLang="en-US"/>
        </a:p>
      </dgm:t>
    </dgm:pt>
    <dgm:pt modelId="{A0F06D00-1F06-4684-BD18-A5201238E111}" type="sibTrans" cxnId="{E0C8F24D-2E6F-4A43-9CF6-B848A090EE73}">
      <dgm:prSet/>
      <dgm:spPr/>
      <dgm:t>
        <a:bodyPr/>
        <a:lstStyle/>
        <a:p>
          <a:endParaRPr lang="zh-TW" altLang="en-US"/>
        </a:p>
      </dgm:t>
    </dgm:pt>
    <dgm:pt modelId="{217DE642-F838-4BC5-9ACA-E71DC9787DC3}">
      <dgm:prSet phldrT="[文字]"/>
      <dgm:spPr/>
      <dgm:t>
        <a:bodyPr/>
        <a:lstStyle/>
        <a:p>
          <a:r>
            <a:rPr lang="zh-TW" altLang="en-US" dirty="0" smtClean="0"/>
            <a:t>查看圖表</a:t>
          </a:r>
          <a:endParaRPr lang="zh-TW" altLang="en-US" dirty="0"/>
        </a:p>
      </dgm:t>
    </dgm:pt>
    <dgm:pt modelId="{721BA94F-EEC4-4F11-9971-1A69D1C3F87B}" type="parTrans" cxnId="{7ACC7620-C00B-42B7-8BD1-30BEB241BEC4}">
      <dgm:prSet/>
      <dgm:spPr/>
      <dgm:t>
        <a:bodyPr/>
        <a:lstStyle/>
        <a:p>
          <a:endParaRPr lang="zh-TW" altLang="en-US"/>
        </a:p>
      </dgm:t>
    </dgm:pt>
    <dgm:pt modelId="{677B3DA2-8E17-44D2-B2AB-D96DE4D545B6}" type="sibTrans" cxnId="{7ACC7620-C00B-42B7-8BD1-30BEB241BEC4}">
      <dgm:prSet/>
      <dgm:spPr/>
      <dgm:t>
        <a:bodyPr/>
        <a:lstStyle/>
        <a:p>
          <a:endParaRPr lang="zh-TW" altLang="en-US"/>
        </a:p>
      </dgm:t>
    </dgm:pt>
    <dgm:pt modelId="{92310842-E5D3-487C-9D68-BA9750CBAE16}">
      <dgm:prSet phldrT="[文字]"/>
      <dgm:spPr/>
      <dgm:t>
        <a:bodyPr/>
        <a:lstStyle/>
        <a:p>
          <a:r>
            <a:rPr lang="zh-TW" altLang="en-US" dirty="0" smtClean="0"/>
            <a:t>單片補值</a:t>
          </a:r>
          <a:endParaRPr lang="zh-TW" altLang="en-US" dirty="0"/>
        </a:p>
      </dgm:t>
    </dgm:pt>
    <dgm:pt modelId="{B78C783C-2D48-4603-9146-8189AB14308D}" type="parTrans" cxnId="{F5040FE2-4EBC-4B5D-BB20-68119BF29F30}">
      <dgm:prSet/>
      <dgm:spPr/>
      <dgm:t>
        <a:bodyPr/>
        <a:lstStyle/>
        <a:p>
          <a:endParaRPr lang="zh-TW" altLang="en-US"/>
        </a:p>
      </dgm:t>
    </dgm:pt>
    <dgm:pt modelId="{D2053D1B-E432-479A-8792-D747CF437EBC}" type="sibTrans" cxnId="{F5040FE2-4EBC-4B5D-BB20-68119BF29F30}">
      <dgm:prSet/>
      <dgm:spPr/>
      <dgm:t>
        <a:bodyPr/>
        <a:lstStyle/>
        <a:p>
          <a:endParaRPr lang="zh-TW" altLang="en-US"/>
        </a:p>
      </dgm:t>
    </dgm:pt>
    <dgm:pt modelId="{15E96B73-1D97-412B-ADDD-5E408A2431CF}">
      <dgm:prSet/>
      <dgm:spPr/>
      <dgm:t>
        <a:bodyPr/>
        <a:lstStyle/>
        <a:p>
          <a:r>
            <a:rPr lang="zh-TW" altLang="en-US" dirty="0" smtClean="0"/>
            <a:t>多片重疊</a:t>
          </a:r>
          <a:endParaRPr lang="zh-TW" altLang="en-US" dirty="0"/>
        </a:p>
      </dgm:t>
    </dgm:pt>
    <dgm:pt modelId="{FF4A46DD-4ABF-4703-9BC9-9C53F8DE3752}" type="parTrans" cxnId="{FE7DE0D8-FA93-4712-A1E0-5EACD2A55F72}">
      <dgm:prSet/>
      <dgm:spPr/>
      <dgm:t>
        <a:bodyPr/>
        <a:lstStyle/>
        <a:p>
          <a:endParaRPr lang="zh-TW" altLang="en-US"/>
        </a:p>
      </dgm:t>
    </dgm:pt>
    <dgm:pt modelId="{AA586BC4-02D6-4C68-A691-12F5D4104BF6}" type="sibTrans" cxnId="{FE7DE0D8-FA93-4712-A1E0-5EACD2A55F72}">
      <dgm:prSet/>
      <dgm:spPr/>
      <dgm:t>
        <a:bodyPr/>
        <a:lstStyle/>
        <a:p>
          <a:endParaRPr lang="zh-TW" altLang="en-US"/>
        </a:p>
      </dgm:t>
    </dgm:pt>
    <dgm:pt modelId="{700E910A-D0B2-4D53-A236-4C9C92234590}">
      <dgm:prSet/>
      <dgm:spPr/>
      <dgm:t>
        <a:bodyPr/>
        <a:lstStyle/>
        <a:p>
          <a:r>
            <a:rPr lang="zh-TW" altLang="en-US" dirty="0" smtClean="0"/>
            <a:t>平均疊圖</a:t>
          </a:r>
          <a:endParaRPr lang="zh-TW" altLang="en-US" dirty="0"/>
        </a:p>
      </dgm:t>
    </dgm:pt>
    <dgm:pt modelId="{FB993DCC-6A44-403C-B699-D69290791A0F}" type="parTrans" cxnId="{E9372868-E657-4216-919D-81E8A9DA643F}">
      <dgm:prSet/>
      <dgm:spPr/>
      <dgm:t>
        <a:bodyPr/>
        <a:lstStyle/>
        <a:p>
          <a:endParaRPr lang="zh-TW" altLang="en-US"/>
        </a:p>
      </dgm:t>
    </dgm:pt>
    <dgm:pt modelId="{9B9D3EA5-0C31-4391-BB2B-3A1A44BEBB90}" type="sibTrans" cxnId="{E9372868-E657-4216-919D-81E8A9DA643F}">
      <dgm:prSet/>
      <dgm:spPr/>
      <dgm:t>
        <a:bodyPr/>
        <a:lstStyle/>
        <a:p>
          <a:endParaRPr lang="zh-TW" altLang="en-US"/>
        </a:p>
      </dgm:t>
    </dgm:pt>
    <dgm:pt modelId="{A195EFF7-8576-48C1-A062-A060BF8CBED1}">
      <dgm:prSet/>
      <dgm:spPr/>
      <dgm:t>
        <a:bodyPr/>
        <a:lstStyle/>
        <a:p>
          <a:r>
            <a:rPr lang="zh-TW" altLang="en-US" dirty="0" smtClean="0"/>
            <a:t>確認補值</a:t>
          </a:r>
          <a:endParaRPr lang="zh-TW" altLang="en-US" dirty="0"/>
        </a:p>
      </dgm:t>
    </dgm:pt>
    <dgm:pt modelId="{12D0C7B5-FC9F-4A25-8C91-11C8AD2D7AC1}" type="parTrans" cxnId="{ADDCADAF-52CE-4D66-8D28-0C980429FDA3}">
      <dgm:prSet/>
      <dgm:spPr/>
      <dgm:t>
        <a:bodyPr/>
        <a:lstStyle/>
        <a:p>
          <a:endParaRPr lang="zh-TW" altLang="en-US"/>
        </a:p>
      </dgm:t>
    </dgm:pt>
    <dgm:pt modelId="{4758190E-4765-4C0F-A7A7-4676EC0E0520}" type="sibTrans" cxnId="{ADDCADAF-52CE-4D66-8D28-0C980429FDA3}">
      <dgm:prSet/>
      <dgm:spPr/>
      <dgm:t>
        <a:bodyPr/>
        <a:lstStyle/>
        <a:p>
          <a:endParaRPr lang="zh-TW" altLang="en-US"/>
        </a:p>
      </dgm:t>
    </dgm:pt>
    <dgm:pt modelId="{FC37689D-D5D4-471F-8B57-1F5A54E7065F}" type="pres">
      <dgm:prSet presAssocID="{A8A799DF-DBEB-4A04-B37B-BA23A0F5F87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C5D1864-6EBC-4776-B112-F689DDABED95}" type="pres">
      <dgm:prSet presAssocID="{ED718DAB-B3BA-4F5F-BC1D-BD72303EA44A}" presName="hierRoot1" presStyleCnt="0">
        <dgm:presLayoutVars>
          <dgm:hierBranch val="init"/>
        </dgm:presLayoutVars>
      </dgm:prSet>
      <dgm:spPr/>
    </dgm:pt>
    <dgm:pt modelId="{7A05D8ED-235D-41DC-8DA5-22280865EAF4}" type="pres">
      <dgm:prSet presAssocID="{ED718DAB-B3BA-4F5F-BC1D-BD72303EA44A}" presName="rootComposite1" presStyleCnt="0"/>
      <dgm:spPr/>
    </dgm:pt>
    <dgm:pt modelId="{56BFA0C5-EAFE-47AC-A10F-6AFA20691224}" type="pres">
      <dgm:prSet presAssocID="{ED718DAB-B3BA-4F5F-BC1D-BD72303EA44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547DF3C-714D-4F88-8A19-CA95AE159D6C}" type="pres">
      <dgm:prSet presAssocID="{ED718DAB-B3BA-4F5F-BC1D-BD72303EA44A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4B7086F7-C100-4058-9FAE-38078BD86492}" type="pres">
      <dgm:prSet presAssocID="{ED718DAB-B3BA-4F5F-BC1D-BD72303EA44A}" presName="hierChild2" presStyleCnt="0"/>
      <dgm:spPr/>
    </dgm:pt>
    <dgm:pt modelId="{181F0BC4-1BCE-47F0-9B5B-AAD7F2FE19D6}" type="pres">
      <dgm:prSet presAssocID="{721BA94F-EEC4-4F11-9971-1A69D1C3F87B}" presName="Name64" presStyleLbl="parChTrans1D2" presStyleIdx="0" presStyleCnt="3"/>
      <dgm:spPr/>
      <dgm:t>
        <a:bodyPr/>
        <a:lstStyle/>
        <a:p>
          <a:endParaRPr lang="zh-TW" altLang="en-US"/>
        </a:p>
      </dgm:t>
    </dgm:pt>
    <dgm:pt modelId="{63B72D2A-5C7A-41A1-9CD3-CC16DC197865}" type="pres">
      <dgm:prSet presAssocID="{217DE642-F838-4BC5-9ACA-E71DC9787DC3}" presName="hierRoot2" presStyleCnt="0">
        <dgm:presLayoutVars>
          <dgm:hierBranch val="init"/>
        </dgm:presLayoutVars>
      </dgm:prSet>
      <dgm:spPr/>
    </dgm:pt>
    <dgm:pt modelId="{547B083E-791A-42CA-8253-80185884DFDF}" type="pres">
      <dgm:prSet presAssocID="{217DE642-F838-4BC5-9ACA-E71DC9787DC3}" presName="rootComposite" presStyleCnt="0"/>
      <dgm:spPr/>
    </dgm:pt>
    <dgm:pt modelId="{98B74F8B-7F50-44DB-A402-810089DD18F4}" type="pres">
      <dgm:prSet presAssocID="{217DE642-F838-4BC5-9ACA-E71DC9787DC3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CEC5261-4A2F-47FC-AF27-F625E436E595}" type="pres">
      <dgm:prSet presAssocID="{217DE642-F838-4BC5-9ACA-E71DC9787DC3}" presName="rootConnector" presStyleLbl="node2" presStyleIdx="0" presStyleCnt="2"/>
      <dgm:spPr/>
      <dgm:t>
        <a:bodyPr/>
        <a:lstStyle/>
        <a:p>
          <a:endParaRPr lang="zh-TW" altLang="en-US"/>
        </a:p>
      </dgm:t>
    </dgm:pt>
    <dgm:pt modelId="{64A088CB-2DBD-44CE-A0C6-85133BE7E203}" type="pres">
      <dgm:prSet presAssocID="{217DE642-F838-4BC5-9ACA-E71DC9787DC3}" presName="hierChild4" presStyleCnt="0"/>
      <dgm:spPr/>
    </dgm:pt>
    <dgm:pt modelId="{2389D4F8-88D8-472A-892A-E2164D4C393C}" type="pres">
      <dgm:prSet presAssocID="{FF4A46DD-4ABF-4703-9BC9-9C53F8DE3752}" presName="Name64" presStyleLbl="parChTrans1D3" presStyleIdx="0" presStyleCnt="3"/>
      <dgm:spPr/>
      <dgm:t>
        <a:bodyPr/>
        <a:lstStyle/>
        <a:p>
          <a:endParaRPr lang="zh-TW" altLang="en-US"/>
        </a:p>
      </dgm:t>
    </dgm:pt>
    <dgm:pt modelId="{7F6EE980-641B-45B8-8DF7-0753C7B0DF7B}" type="pres">
      <dgm:prSet presAssocID="{15E96B73-1D97-412B-ADDD-5E408A2431CF}" presName="hierRoot2" presStyleCnt="0">
        <dgm:presLayoutVars>
          <dgm:hierBranch val="init"/>
        </dgm:presLayoutVars>
      </dgm:prSet>
      <dgm:spPr/>
    </dgm:pt>
    <dgm:pt modelId="{3EB803ED-D28E-4B89-ADDB-95EF8AD105FD}" type="pres">
      <dgm:prSet presAssocID="{15E96B73-1D97-412B-ADDD-5E408A2431CF}" presName="rootComposite" presStyleCnt="0"/>
      <dgm:spPr/>
    </dgm:pt>
    <dgm:pt modelId="{02D0EEFE-D5BC-4151-B140-35A3AA006FA6}" type="pres">
      <dgm:prSet presAssocID="{15E96B73-1D97-412B-ADDD-5E408A2431CF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42CDDD7-B321-4E4A-ADAB-EC9E75FB3893}" type="pres">
      <dgm:prSet presAssocID="{15E96B73-1D97-412B-ADDD-5E408A2431CF}" presName="rootConnector" presStyleLbl="node3" presStyleIdx="0" presStyleCnt="3"/>
      <dgm:spPr/>
      <dgm:t>
        <a:bodyPr/>
        <a:lstStyle/>
        <a:p>
          <a:endParaRPr lang="zh-TW" altLang="en-US"/>
        </a:p>
      </dgm:t>
    </dgm:pt>
    <dgm:pt modelId="{18305A6C-19D4-46D3-A348-DEF71EA74BB9}" type="pres">
      <dgm:prSet presAssocID="{15E96B73-1D97-412B-ADDD-5E408A2431CF}" presName="hierChild4" presStyleCnt="0"/>
      <dgm:spPr/>
    </dgm:pt>
    <dgm:pt modelId="{41E160FE-11FF-42DB-AFDC-FD06D7A6E790}" type="pres">
      <dgm:prSet presAssocID="{15E96B73-1D97-412B-ADDD-5E408A2431CF}" presName="hierChild5" presStyleCnt="0"/>
      <dgm:spPr/>
    </dgm:pt>
    <dgm:pt modelId="{221A029C-8D07-4B20-B31B-926BF465AFC0}" type="pres">
      <dgm:prSet presAssocID="{FB993DCC-6A44-403C-B699-D69290791A0F}" presName="Name64" presStyleLbl="parChTrans1D3" presStyleIdx="1" presStyleCnt="3"/>
      <dgm:spPr/>
      <dgm:t>
        <a:bodyPr/>
        <a:lstStyle/>
        <a:p>
          <a:endParaRPr lang="zh-TW" altLang="en-US"/>
        </a:p>
      </dgm:t>
    </dgm:pt>
    <dgm:pt modelId="{0C43470A-777B-41C8-A532-8E58A544162F}" type="pres">
      <dgm:prSet presAssocID="{700E910A-D0B2-4D53-A236-4C9C92234590}" presName="hierRoot2" presStyleCnt="0">
        <dgm:presLayoutVars>
          <dgm:hierBranch val="init"/>
        </dgm:presLayoutVars>
      </dgm:prSet>
      <dgm:spPr/>
    </dgm:pt>
    <dgm:pt modelId="{F76792FC-E4BD-43C4-BD40-1AE0DA44B3B2}" type="pres">
      <dgm:prSet presAssocID="{700E910A-D0B2-4D53-A236-4C9C92234590}" presName="rootComposite" presStyleCnt="0"/>
      <dgm:spPr/>
    </dgm:pt>
    <dgm:pt modelId="{F218FDFF-06D4-4551-8084-96867E2F0C3A}" type="pres">
      <dgm:prSet presAssocID="{700E910A-D0B2-4D53-A236-4C9C9223459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1AF42DC-057D-4339-B47C-7D18D9642605}" type="pres">
      <dgm:prSet presAssocID="{700E910A-D0B2-4D53-A236-4C9C92234590}" presName="rootConnector" presStyleLbl="node3" presStyleIdx="1" presStyleCnt="3"/>
      <dgm:spPr/>
      <dgm:t>
        <a:bodyPr/>
        <a:lstStyle/>
        <a:p>
          <a:endParaRPr lang="zh-TW" altLang="en-US"/>
        </a:p>
      </dgm:t>
    </dgm:pt>
    <dgm:pt modelId="{D264C45A-9BED-4DB6-BB29-E5E431C54882}" type="pres">
      <dgm:prSet presAssocID="{700E910A-D0B2-4D53-A236-4C9C92234590}" presName="hierChild4" presStyleCnt="0"/>
      <dgm:spPr/>
    </dgm:pt>
    <dgm:pt modelId="{CC65AE98-A810-44A8-9BE2-72EECD566BFA}" type="pres">
      <dgm:prSet presAssocID="{700E910A-D0B2-4D53-A236-4C9C92234590}" presName="hierChild5" presStyleCnt="0"/>
      <dgm:spPr/>
    </dgm:pt>
    <dgm:pt modelId="{B5FA5B3A-8A68-4F8F-899A-3744A9637B01}" type="pres">
      <dgm:prSet presAssocID="{217DE642-F838-4BC5-9ACA-E71DC9787DC3}" presName="hierChild5" presStyleCnt="0"/>
      <dgm:spPr/>
    </dgm:pt>
    <dgm:pt modelId="{02592B00-DAA9-40BC-B2E2-916E8D799125}" type="pres">
      <dgm:prSet presAssocID="{B78C783C-2D48-4603-9146-8189AB14308D}" presName="Name64" presStyleLbl="parChTrans1D2" presStyleIdx="1" presStyleCnt="3"/>
      <dgm:spPr/>
      <dgm:t>
        <a:bodyPr/>
        <a:lstStyle/>
        <a:p>
          <a:endParaRPr lang="zh-TW" altLang="en-US"/>
        </a:p>
      </dgm:t>
    </dgm:pt>
    <dgm:pt modelId="{A11CF533-5CA6-4964-9734-EAE532DB92BD}" type="pres">
      <dgm:prSet presAssocID="{92310842-E5D3-487C-9D68-BA9750CBAE16}" presName="hierRoot2" presStyleCnt="0">
        <dgm:presLayoutVars>
          <dgm:hierBranch val="init"/>
        </dgm:presLayoutVars>
      </dgm:prSet>
      <dgm:spPr/>
    </dgm:pt>
    <dgm:pt modelId="{EA985B94-37AD-4BB6-8A50-5378290106B0}" type="pres">
      <dgm:prSet presAssocID="{92310842-E5D3-487C-9D68-BA9750CBAE16}" presName="rootComposite" presStyleCnt="0"/>
      <dgm:spPr/>
    </dgm:pt>
    <dgm:pt modelId="{1F568986-2E99-4C0B-8F90-7F0FAC6BBB90}" type="pres">
      <dgm:prSet presAssocID="{92310842-E5D3-487C-9D68-BA9750CBAE1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9499E9F-04AD-46A1-9234-5F9E75AD715B}" type="pres">
      <dgm:prSet presAssocID="{92310842-E5D3-487C-9D68-BA9750CBAE16}" presName="rootConnector" presStyleLbl="node2" presStyleIdx="1" presStyleCnt="2"/>
      <dgm:spPr/>
      <dgm:t>
        <a:bodyPr/>
        <a:lstStyle/>
        <a:p>
          <a:endParaRPr lang="zh-TW" altLang="en-US"/>
        </a:p>
      </dgm:t>
    </dgm:pt>
    <dgm:pt modelId="{1E9E38B6-FE0D-4C0E-A7AF-B325D0DD77B1}" type="pres">
      <dgm:prSet presAssocID="{92310842-E5D3-487C-9D68-BA9750CBAE16}" presName="hierChild4" presStyleCnt="0"/>
      <dgm:spPr/>
    </dgm:pt>
    <dgm:pt modelId="{1F1E4FE9-3A18-4092-BC77-0A45C31FEC58}" type="pres">
      <dgm:prSet presAssocID="{12D0C7B5-FC9F-4A25-8C91-11C8AD2D7AC1}" presName="Name64" presStyleLbl="parChTrans1D3" presStyleIdx="2" presStyleCnt="3"/>
      <dgm:spPr/>
      <dgm:t>
        <a:bodyPr/>
        <a:lstStyle/>
        <a:p>
          <a:endParaRPr lang="zh-TW" altLang="en-US"/>
        </a:p>
      </dgm:t>
    </dgm:pt>
    <dgm:pt modelId="{7F479F54-7365-4903-B6A1-29A5C29C9A7E}" type="pres">
      <dgm:prSet presAssocID="{A195EFF7-8576-48C1-A062-A060BF8CBED1}" presName="hierRoot2" presStyleCnt="0">
        <dgm:presLayoutVars>
          <dgm:hierBranch val="init"/>
        </dgm:presLayoutVars>
      </dgm:prSet>
      <dgm:spPr/>
    </dgm:pt>
    <dgm:pt modelId="{10CBB0CF-3A5C-459F-B311-2E700CDF81D7}" type="pres">
      <dgm:prSet presAssocID="{A195EFF7-8576-48C1-A062-A060BF8CBED1}" presName="rootComposite" presStyleCnt="0"/>
      <dgm:spPr/>
    </dgm:pt>
    <dgm:pt modelId="{8DAFCD8E-0934-45AA-8039-F2B478183BAF}" type="pres">
      <dgm:prSet presAssocID="{A195EFF7-8576-48C1-A062-A060BF8CBED1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89AB98A-5C29-4773-B151-F6E528CFBA98}" type="pres">
      <dgm:prSet presAssocID="{A195EFF7-8576-48C1-A062-A060BF8CBED1}" presName="rootConnector" presStyleLbl="node3" presStyleIdx="2" presStyleCnt="3"/>
      <dgm:spPr/>
      <dgm:t>
        <a:bodyPr/>
        <a:lstStyle/>
        <a:p>
          <a:endParaRPr lang="zh-TW" altLang="en-US"/>
        </a:p>
      </dgm:t>
    </dgm:pt>
    <dgm:pt modelId="{E5F2803D-2F02-4C3C-83C8-E4AA29D9FB2B}" type="pres">
      <dgm:prSet presAssocID="{A195EFF7-8576-48C1-A062-A060BF8CBED1}" presName="hierChild4" presStyleCnt="0"/>
      <dgm:spPr/>
    </dgm:pt>
    <dgm:pt modelId="{5D70B59C-8DDF-417C-9C1D-DD51F1D58B4A}" type="pres">
      <dgm:prSet presAssocID="{A195EFF7-8576-48C1-A062-A060BF8CBED1}" presName="hierChild5" presStyleCnt="0"/>
      <dgm:spPr/>
    </dgm:pt>
    <dgm:pt modelId="{3A5A08FB-A3FE-411C-9EB3-A956AB4CCB07}" type="pres">
      <dgm:prSet presAssocID="{92310842-E5D3-487C-9D68-BA9750CBAE16}" presName="hierChild5" presStyleCnt="0"/>
      <dgm:spPr/>
    </dgm:pt>
    <dgm:pt modelId="{F91BB597-6F93-45AE-A629-3BC5EF830FD7}" type="pres">
      <dgm:prSet presAssocID="{ED718DAB-B3BA-4F5F-BC1D-BD72303EA44A}" presName="hierChild3" presStyleCnt="0"/>
      <dgm:spPr/>
    </dgm:pt>
    <dgm:pt modelId="{4D123C27-CBBD-4AA1-8881-A4CBD38860C3}" type="pres">
      <dgm:prSet presAssocID="{2F77B60D-2138-47E4-9767-22C410A5CBAC}" presName="Name115" presStyleLbl="parChTrans1D2" presStyleIdx="2" presStyleCnt="3"/>
      <dgm:spPr/>
      <dgm:t>
        <a:bodyPr/>
        <a:lstStyle/>
        <a:p>
          <a:endParaRPr lang="zh-TW" altLang="en-US"/>
        </a:p>
      </dgm:t>
    </dgm:pt>
    <dgm:pt modelId="{257B3279-AC3F-4654-B7FE-E1FC51D26F9A}" type="pres">
      <dgm:prSet presAssocID="{38AA905C-7268-4A2E-B167-BB19A8B88313}" presName="hierRoot3" presStyleCnt="0">
        <dgm:presLayoutVars>
          <dgm:hierBranch val="init"/>
        </dgm:presLayoutVars>
      </dgm:prSet>
      <dgm:spPr/>
    </dgm:pt>
    <dgm:pt modelId="{73760B32-8D8C-49A2-A933-2FB78A987062}" type="pres">
      <dgm:prSet presAssocID="{38AA905C-7268-4A2E-B167-BB19A8B88313}" presName="rootComposite3" presStyleCnt="0"/>
      <dgm:spPr/>
    </dgm:pt>
    <dgm:pt modelId="{54A32037-E546-4A87-893C-34B809DED724}" type="pres">
      <dgm:prSet presAssocID="{38AA905C-7268-4A2E-B167-BB19A8B88313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99B8879-A178-410B-8227-43D265A1A6C4}" type="pres">
      <dgm:prSet presAssocID="{38AA905C-7268-4A2E-B167-BB19A8B88313}" presName="rootConnector3" presStyleLbl="asst1" presStyleIdx="0" presStyleCnt="1"/>
      <dgm:spPr/>
      <dgm:t>
        <a:bodyPr/>
        <a:lstStyle/>
        <a:p>
          <a:endParaRPr lang="zh-TW" altLang="en-US"/>
        </a:p>
      </dgm:t>
    </dgm:pt>
    <dgm:pt modelId="{06FB1ACB-E906-4B1A-9CB4-12A2CD744F81}" type="pres">
      <dgm:prSet presAssocID="{38AA905C-7268-4A2E-B167-BB19A8B88313}" presName="hierChild6" presStyleCnt="0"/>
      <dgm:spPr/>
    </dgm:pt>
    <dgm:pt modelId="{EC3B0C36-8656-4E3A-92ED-5D3926B1DD53}" type="pres">
      <dgm:prSet presAssocID="{38AA905C-7268-4A2E-B167-BB19A8B88313}" presName="hierChild7" presStyleCnt="0"/>
      <dgm:spPr/>
    </dgm:pt>
  </dgm:ptLst>
  <dgm:cxnLst>
    <dgm:cxn modelId="{9A05A45D-FF6F-4D57-A43B-80AF7705FE6A}" type="presOf" srcId="{700E910A-D0B2-4D53-A236-4C9C92234590}" destId="{A1AF42DC-057D-4339-B47C-7D18D9642605}" srcOrd="1" destOrd="0" presId="urn:microsoft.com/office/officeart/2009/3/layout/HorizontalOrganizationChart"/>
    <dgm:cxn modelId="{E0C8F24D-2E6F-4A43-9CF6-B848A090EE73}" srcId="{ED718DAB-B3BA-4F5F-BC1D-BD72303EA44A}" destId="{38AA905C-7268-4A2E-B167-BB19A8B88313}" srcOrd="0" destOrd="0" parTransId="{2F77B60D-2138-47E4-9767-22C410A5CBAC}" sibTransId="{A0F06D00-1F06-4684-BD18-A5201238E111}"/>
    <dgm:cxn modelId="{D1AE4D8D-2412-4B4A-BA16-19C82616EC60}" type="presOf" srcId="{ED718DAB-B3BA-4F5F-BC1D-BD72303EA44A}" destId="{56BFA0C5-EAFE-47AC-A10F-6AFA20691224}" srcOrd="0" destOrd="0" presId="urn:microsoft.com/office/officeart/2009/3/layout/HorizontalOrganizationChart"/>
    <dgm:cxn modelId="{08F699ED-4A35-4316-AC81-D3074261EF32}" type="presOf" srcId="{700E910A-D0B2-4D53-A236-4C9C92234590}" destId="{F218FDFF-06D4-4551-8084-96867E2F0C3A}" srcOrd="0" destOrd="0" presId="urn:microsoft.com/office/officeart/2009/3/layout/HorizontalOrganizationChart"/>
    <dgm:cxn modelId="{FE7DE0D8-FA93-4712-A1E0-5EACD2A55F72}" srcId="{217DE642-F838-4BC5-9ACA-E71DC9787DC3}" destId="{15E96B73-1D97-412B-ADDD-5E408A2431CF}" srcOrd="0" destOrd="0" parTransId="{FF4A46DD-4ABF-4703-9BC9-9C53F8DE3752}" sibTransId="{AA586BC4-02D6-4C68-A691-12F5D4104BF6}"/>
    <dgm:cxn modelId="{3D3F5509-4A95-4E82-9BEF-1AFF8DF977B5}" type="presOf" srcId="{217DE642-F838-4BC5-9ACA-E71DC9787DC3}" destId="{98B74F8B-7F50-44DB-A402-810089DD18F4}" srcOrd="0" destOrd="0" presId="urn:microsoft.com/office/officeart/2009/3/layout/HorizontalOrganizationChart"/>
    <dgm:cxn modelId="{18A69367-69F8-438F-B531-B1CE16F8D26C}" type="presOf" srcId="{A195EFF7-8576-48C1-A062-A060BF8CBED1}" destId="{B89AB98A-5C29-4773-B151-F6E528CFBA98}" srcOrd="1" destOrd="0" presId="urn:microsoft.com/office/officeart/2009/3/layout/HorizontalOrganizationChart"/>
    <dgm:cxn modelId="{E9372868-E657-4216-919D-81E8A9DA643F}" srcId="{217DE642-F838-4BC5-9ACA-E71DC9787DC3}" destId="{700E910A-D0B2-4D53-A236-4C9C92234590}" srcOrd="1" destOrd="0" parTransId="{FB993DCC-6A44-403C-B699-D69290791A0F}" sibTransId="{9B9D3EA5-0C31-4391-BB2B-3A1A44BEBB90}"/>
    <dgm:cxn modelId="{A7F52EA1-D150-412E-A8A3-C203AD44F4D1}" type="presOf" srcId="{B78C783C-2D48-4603-9146-8189AB14308D}" destId="{02592B00-DAA9-40BC-B2E2-916E8D799125}" srcOrd="0" destOrd="0" presId="urn:microsoft.com/office/officeart/2009/3/layout/HorizontalOrganizationChart"/>
    <dgm:cxn modelId="{9ED011B0-611B-431A-8D36-D69972315402}" type="presOf" srcId="{217DE642-F838-4BC5-9ACA-E71DC9787DC3}" destId="{FCEC5261-4A2F-47FC-AF27-F625E436E595}" srcOrd="1" destOrd="0" presId="urn:microsoft.com/office/officeart/2009/3/layout/HorizontalOrganizationChart"/>
    <dgm:cxn modelId="{4F400059-3A91-4203-81D8-C767CB760AF5}" type="presOf" srcId="{92310842-E5D3-487C-9D68-BA9750CBAE16}" destId="{1F568986-2E99-4C0B-8F90-7F0FAC6BBB90}" srcOrd="0" destOrd="0" presId="urn:microsoft.com/office/officeart/2009/3/layout/HorizontalOrganizationChart"/>
    <dgm:cxn modelId="{57C77E9F-CB56-4089-8A5B-22CA9E30E5B8}" type="presOf" srcId="{15E96B73-1D97-412B-ADDD-5E408A2431CF}" destId="{02D0EEFE-D5BC-4151-B140-35A3AA006FA6}" srcOrd="0" destOrd="0" presId="urn:microsoft.com/office/officeart/2009/3/layout/HorizontalOrganizationChart"/>
    <dgm:cxn modelId="{7D8E02F4-BE77-413B-93D3-E169E227E3E5}" type="presOf" srcId="{FB993DCC-6A44-403C-B699-D69290791A0F}" destId="{221A029C-8D07-4B20-B31B-926BF465AFC0}" srcOrd="0" destOrd="0" presId="urn:microsoft.com/office/officeart/2009/3/layout/HorizontalOrganizationChart"/>
    <dgm:cxn modelId="{A08F82E9-6612-436A-86DC-D69045A20CD3}" type="presOf" srcId="{15E96B73-1D97-412B-ADDD-5E408A2431CF}" destId="{442CDDD7-B321-4E4A-ADAB-EC9E75FB3893}" srcOrd="1" destOrd="0" presId="urn:microsoft.com/office/officeart/2009/3/layout/HorizontalOrganizationChart"/>
    <dgm:cxn modelId="{FED5B3F4-C852-4141-AD5C-4B8DED2F8DFF}" type="presOf" srcId="{2F77B60D-2138-47E4-9767-22C410A5CBAC}" destId="{4D123C27-CBBD-4AA1-8881-A4CBD38860C3}" srcOrd="0" destOrd="0" presId="urn:microsoft.com/office/officeart/2009/3/layout/HorizontalOrganizationChart"/>
    <dgm:cxn modelId="{D43AFB42-C839-47E0-B29B-5AFD9B3EFB7C}" type="presOf" srcId="{38AA905C-7268-4A2E-B167-BB19A8B88313}" destId="{54A32037-E546-4A87-893C-34B809DED724}" srcOrd="0" destOrd="0" presId="urn:microsoft.com/office/officeart/2009/3/layout/HorizontalOrganizationChart"/>
    <dgm:cxn modelId="{1B782A40-2FA2-4233-9DEA-0A409CB6EE8C}" type="presOf" srcId="{92310842-E5D3-487C-9D68-BA9750CBAE16}" destId="{D9499E9F-04AD-46A1-9234-5F9E75AD715B}" srcOrd="1" destOrd="0" presId="urn:microsoft.com/office/officeart/2009/3/layout/HorizontalOrganizationChart"/>
    <dgm:cxn modelId="{15540C93-3058-4F10-A009-E61140547949}" type="presOf" srcId="{ED718DAB-B3BA-4F5F-BC1D-BD72303EA44A}" destId="{A547DF3C-714D-4F88-8A19-CA95AE159D6C}" srcOrd="1" destOrd="0" presId="urn:microsoft.com/office/officeart/2009/3/layout/HorizontalOrganizationChart"/>
    <dgm:cxn modelId="{225C5ED4-7015-4F60-8D0E-95E589077897}" type="presOf" srcId="{38AA905C-7268-4A2E-B167-BB19A8B88313}" destId="{799B8879-A178-410B-8227-43D265A1A6C4}" srcOrd="1" destOrd="0" presId="urn:microsoft.com/office/officeart/2009/3/layout/HorizontalOrganizationChart"/>
    <dgm:cxn modelId="{ADDCADAF-52CE-4D66-8D28-0C980429FDA3}" srcId="{92310842-E5D3-487C-9D68-BA9750CBAE16}" destId="{A195EFF7-8576-48C1-A062-A060BF8CBED1}" srcOrd="0" destOrd="0" parTransId="{12D0C7B5-FC9F-4A25-8C91-11C8AD2D7AC1}" sibTransId="{4758190E-4765-4C0F-A7A7-4676EC0E0520}"/>
    <dgm:cxn modelId="{34A13799-1BE4-4A9A-9221-3CFADBB404E0}" type="presOf" srcId="{A195EFF7-8576-48C1-A062-A060BF8CBED1}" destId="{8DAFCD8E-0934-45AA-8039-F2B478183BAF}" srcOrd="0" destOrd="0" presId="urn:microsoft.com/office/officeart/2009/3/layout/HorizontalOrganizationChart"/>
    <dgm:cxn modelId="{9DF912D9-1044-4F61-A722-750AFD9C8C6C}" type="presOf" srcId="{721BA94F-EEC4-4F11-9971-1A69D1C3F87B}" destId="{181F0BC4-1BCE-47F0-9B5B-AAD7F2FE19D6}" srcOrd="0" destOrd="0" presId="urn:microsoft.com/office/officeart/2009/3/layout/HorizontalOrganizationChart"/>
    <dgm:cxn modelId="{F5040FE2-4EBC-4B5D-BB20-68119BF29F30}" srcId="{ED718DAB-B3BA-4F5F-BC1D-BD72303EA44A}" destId="{92310842-E5D3-487C-9D68-BA9750CBAE16}" srcOrd="2" destOrd="0" parTransId="{B78C783C-2D48-4603-9146-8189AB14308D}" sibTransId="{D2053D1B-E432-479A-8792-D747CF437EBC}"/>
    <dgm:cxn modelId="{CB10FD82-8FAD-4D0C-B93B-6A0145F5FA19}" type="presOf" srcId="{12D0C7B5-FC9F-4A25-8C91-11C8AD2D7AC1}" destId="{1F1E4FE9-3A18-4092-BC77-0A45C31FEC58}" srcOrd="0" destOrd="0" presId="urn:microsoft.com/office/officeart/2009/3/layout/HorizontalOrganizationChart"/>
    <dgm:cxn modelId="{F80A28F5-CC21-4BD2-BAAB-91F6C8B66470}" srcId="{A8A799DF-DBEB-4A04-B37B-BA23A0F5F87C}" destId="{ED718DAB-B3BA-4F5F-BC1D-BD72303EA44A}" srcOrd="0" destOrd="0" parTransId="{49AD70BE-B5B6-49FA-90B8-A5963B653A40}" sibTransId="{A4B56E54-7CBC-4726-914C-FA01A204E1ED}"/>
    <dgm:cxn modelId="{5D9D4EB4-DE0C-4A3C-A96B-B351EF9AEA61}" type="presOf" srcId="{A8A799DF-DBEB-4A04-B37B-BA23A0F5F87C}" destId="{FC37689D-D5D4-471F-8B57-1F5A54E7065F}" srcOrd="0" destOrd="0" presId="urn:microsoft.com/office/officeart/2009/3/layout/HorizontalOrganizationChart"/>
    <dgm:cxn modelId="{7ACC7620-C00B-42B7-8BD1-30BEB241BEC4}" srcId="{ED718DAB-B3BA-4F5F-BC1D-BD72303EA44A}" destId="{217DE642-F838-4BC5-9ACA-E71DC9787DC3}" srcOrd="1" destOrd="0" parTransId="{721BA94F-EEC4-4F11-9971-1A69D1C3F87B}" sibTransId="{677B3DA2-8E17-44D2-B2AB-D96DE4D545B6}"/>
    <dgm:cxn modelId="{1A79F94C-320C-4C87-B3D8-8894D7E83A27}" type="presOf" srcId="{FF4A46DD-4ABF-4703-9BC9-9C53F8DE3752}" destId="{2389D4F8-88D8-472A-892A-E2164D4C393C}" srcOrd="0" destOrd="0" presId="urn:microsoft.com/office/officeart/2009/3/layout/HorizontalOrganizationChart"/>
    <dgm:cxn modelId="{BB3621BA-8655-4D50-8815-03F26D8F85E3}" type="presParOf" srcId="{FC37689D-D5D4-471F-8B57-1F5A54E7065F}" destId="{2C5D1864-6EBC-4776-B112-F689DDABED95}" srcOrd="0" destOrd="0" presId="urn:microsoft.com/office/officeart/2009/3/layout/HorizontalOrganizationChart"/>
    <dgm:cxn modelId="{D42A6437-D52C-4220-B409-9A380D2322BB}" type="presParOf" srcId="{2C5D1864-6EBC-4776-B112-F689DDABED95}" destId="{7A05D8ED-235D-41DC-8DA5-22280865EAF4}" srcOrd="0" destOrd="0" presId="urn:microsoft.com/office/officeart/2009/3/layout/HorizontalOrganizationChart"/>
    <dgm:cxn modelId="{B992E42C-62BF-484F-8DFA-33604D5C2F99}" type="presParOf" srcId="{7A05D8ED-235D-41DC-8DA5-22280865EAF4}" destId="{56BFA0C5-EAFE-47AC-A10F-6AFA20691224}" srcOrd="0" destOrd="0" presId="urn:microsoft.com/office/officeart/2009/3/layout/HorizontalOrganizationChart"/>
    <dgm:cxn modelId="{BABB6654-F76C-4D37-9E2C-43C5A0F32E28}" type="presParOf" srcId="{7A05D8ED-235D-41DC-8DA5-22280865EAF4}" destId="{A547DF3C-714D-4F88-8A19-CA95AE159D6C}" srcOrd="1" destOrd="0" presId="urn:microsoft.com/office/officeart/2009/3/layout/HorizontalOrganizationChart"/>
    <dgm:cxn modelId="{095F585E-9A14-481E-A75F-E92B365485F1}" type="presParOf" srcId="{2C5D1864-6EBC-4776-B112-F689DDABED95}" destId="{4B7086F7-C100-4058-9FAE-38078BD86492}" srcOrd="1" destOrd="0" presId="urn:microsoft.com/office/officeart/2009/3/layout/HorizontalOrganizationChart"/>
    <dgm:cxn modelId="{71FB227B-EC26-492C-995A-9CF73FF4174B}" type="presParOf" srcId="{4B7086F7-C100-4058-9FAE-38078BD86492}" destId="{181F0BC4-1BCE-47F0-9B5B-AAD7F2FE19D6}" srcOrd="0" destOrd="0" presId="urn:microsoft.com/office/officeart/2009/3/layout/HorizontalOrganizationChart"/>
    <dgm:cxn modelId="{AE58CE70-DDD6-4894-9689-7E5003F663E8}" type="presParOf" srcId="{4B7086F7-C100-4058-9FAE-38078BD86492}" destId="{63B72D2A-5C7A-41A1-9CD3-CC16DC197865}" srcOrd="1" destOrd="0" presId="urn:microsoft.com/office/officeart/2009/3/layout/HorizontalOrganizationChart"/>
    <dgm:cxn modelId="{9E7CDE68-B3AF-4BED-9DD2-DAA305F6A4A3}" type="presParOf" srcId="{63B72D2A-5C7A-41A1-9CD3-CC16DC197865}" destId="{547B083E-791A-42CA-8253-80185884DFDF}" srcOrd="0" destOrd="0" presId="urn:microsoft.com/office/officeart/2009/3/layout/HorizontalOrganizationChart"/>
    <dgm:cxn modelId="{DE9E521E-7DB3-4267-9133-283629F7BEF4}" type="presParOf" srcId="{547B083E-791A-42CA-8253-80185884DFDF}" destId="{98B74F8B-7F50-44DB-A402-810089DD18F4}" srcOrd="0" destOrd="0" presId="urn:microsoft.com/office/officeart/2009/3/layout/HorizontalOrganizationChart"/>
    <dgm:cxn modelId="{51E1F917-DD98-4765-A2B6-70A662ACC9AB}" type="presParOf" srcId="{547B083E-791A-42CA-8253-80185884DFDF}" destId="{FCEC5261-4A2F-47FC-AF27-F625E436E595}" srcOrd="1" destOrd="0" presId="urn:microsoft.com/office/officeart/2009/3/layout/HorizontalOrganizationChart"/>
    <dgm:cxn modelId="{2F0959A8-F88F-47CB-8489-08AED53D09ED}" type="presParOf" srcId="{63B72D2A-5C7A-41A1-9CD3-CC16DC197865}" destId="{64A088CB-2DBD-44CE-A0C6-85133BE7E203}" srcOrd="1" destOrd="0" presId="urn:microsoft.com/office/officeart/2009/3/layout/HorizontalOrganizationChart"/>
    <dgm:cxn modelId="{26060900-D686-4F99-8307-026EFCC0B01D}" type="presParOf" srcId="{64A088CB-2DBD-44CE-A0C6-85133BE7E203}" destId="{2389D4F8-88D8-472A-892A-E2164D4C393C}" srcOrd="0" destOrd="0" presId="urn:microsoft.com/office/officeart/2009/3/layout/HorizontalOrganizationChart"/>
    <dgm:cxn modelId="{9B925CEB-D21C-4E51-9A00-DB83DACE9EBE}" type="presParOf" srcId="{64A088CB-2DBD-44CE-A0C6-85133BE7E203}" destId="{7F6EE980-641B-45B8-8DF7-0753C7B0DF7B}" srcOrd="1" destOrd="0" presId="urn:microsoft.com/office/officeart/2009/3/layout/HorizontalOrganizationChart"/>
    <dgm:cxn modelId="{51581B90-D43D-4235-923B-3E0D94A93BC5}" type="presParOf" srcId="{7F6EE980-641B-45B8-8DF7-0753C7B0DF7B}" destId="{3EB803ED-D28E-4B89-ADDB-95EF8AD105FD}" srcOrd="0" destOrd="0" presId="urn:microsoft.com/office/officeart/2009/3/layout/HorizontalOrganizationChart"/>
    <dgm:cxn modelId="{C121CE02-6676-46A2-8A5B-1993D94EFF14}" type="presParOf" srcId="{3EB803ED-D28E-4B89-ADDB-95EF8AD105FD}" destId="{02D0EEFE-D5BC-4151-B140-35A3AA006FA6}" srcOrd="0" destOrd="0" presId="urn:microsoft.com/office/officeart/2009/3/layout/HorizontalOrganizationChart"/>
    <dgm:cxn modelId="{8C2B8E97-3FBF-4D45-AC03-B7B5D4CA6608}" type="presParOf" srcId="{3EB803ED-D28E-4B89-ADDB-95EF8AD105FD}" destId="{442CDDD7-B321-4E4A-ADAB-EC9E75FB3893}" srcOrd="1" destOrd="0" presId="urn:microsoft.com/office/officeart/2009/3/layout/HorizontalOrganizationChart"/>
    <dgm:cxn modelId="{52F82CA1-70A4-4A1A-A00C-D8047A497D2D}" type="presParOf" srcId="{7F6EE980-641B-45B8-8DF7-0753C7B0DF7B}" destId="{18305A6C-19D4-46D3-A348-DEF71EA74BB9}" srcOrd="1" destOrd="0" presId="urn:microsoft.com/office/officeart/2009/3/layout/HorizontalOrganizationChart"/>
    <dgm:cxn modelId="{93A15AE2-C187-427F-88BA-0211F64B4B9C}" type="presParOf" srcId="{7F6EE980-641B-45B8-8DF7-0753C7B0DF7B}" destId="{41E160FE-11FF-42DB-AFDC-FD06D7A6E790}" srcOrd="2" destOrd="0" presId="urn:microsoft.com/office/officeart/2009/3/layout/HorizontalOrganizationChart"/>
    <dgm:cxn modelId="{023048C7-3F81-495A-83E2-C41467E2AE60}" type="presParOf" srcId="{64A088CB-2DBD-44CE-A0C6-85133BE7E203}" destId="{221A029C-8D07-4B20-B31B-926BF465AFC0}" srcOrd="2" destOrd="0" presId="urn:microsoft.com/office/officeart/2009/3/layout/HorizontalOrganizationChart"/>
    <dgm:cxn modelId="{9EEE9514-DAFD-4E5F-BF43-85F4B5D01957}" type="presParOf" srcId="{64A088CB-2DBD-44CE-A0C6-85133BE7E203}" destId="{0C43470A-777B-41C8-A532-8E58A544162F}" srcOrd="3" destOrd="0" presId="urn:microsoft.com/office/officeart/2009/3/layout/HorizontalOrganizationChart"/>
    <dgm:cxn modelId="{9D96D442-B430-4A3B-8EAC-BBA0389D5393}" type="presParOf" srcId="{0C43470A-777B-41C8-A532-8E58A544162F}" destId="{F76792FC-E4BD-43C4-BD40-1AE0DA44B3B2}" srcOrd="0" destOrd="0" presId="urn:microsoft.com/office/officeart/2009/3/layout/HorizontalOrganizationChart"/>
    <dgm:cxn modelId="{748304AD-50F7-4DA9-A5A3-65550623AD25}" type="presParOf" srcId="{F76792FC-E4BD-43C4-BD40-1AE0DA44B3B2}" destId="{F218FDFF-06D4-4551-8084-96867E2F0C3A}" srcOrd="0" destOrd="0" presId="urn:microsoft.com/office/officeart/2009/3/layout/HorizontalOrganizationChart"/>
    <dgm:cxn modelId="{B3BEFDC2-32F9-48CA-B71A-7BF9692F4569}" type="presParOf" srcId="{F76792FC-E4BD-43C4-BD40-1AE0DA44B3B2}" destId="{A1AF42DC-057D-4339-B47C-7D18D9642605}" srcOrd="1" destOrd="0" presId="urn:microsoft.com/office/officeart/2009/3/layout/HorizontalOrganizationChart"/>
    <dgm:cxn modelId="{1589B059-179A-4C2E-973B-4B80AD540A33}" type="presParOf" srcId="{0C43470A-777B-41C8-A532-8E58A544162F}" destId="{D264C45A-9BED-4DB6-BB29-E5E431C54882}" srcOrd="1" destOrd="0" presId="urn:microsoft.com/office/officeart/2009/3/layout/HorizontalOrganizationChart"/>
    <dgm:cxn modelId="{BEBBC523-965F-4EC0-88BA-D4F7FA3EF65F}" type="presParOf" srcId="{0C43470A-777B-41C8-A532-8E58A544162F}" destId="{CC65AE98-A810-44A8-9BE2-72EECD566BFA}" srcOrd="2" destOrd="0" presId="urn:microsoft.com/office/officeart/2009/3/layout/HorizontalOrganizationChart"/>
    <dgm:cxn modelId="{66B90E77-03A3-4F07-8B59-B78633B9158B}" type="presParOf" srcId="{63B72D2A-5C7A-41A1-9CD3-CC16DC197865}" destId="{B5FA5B3A-8A68-4F8F-899A-3744A9637B01}" srcOrd="2" destOrd="0" presId="urn:microsoft.com/office/officeart/2009/3/layout/HorizontalOrganizationChart"/>
    <dgm:cxn modelId="{FD175D3F-06E7-49D0-8651-2C54E73A3C8C}" type="presParOf" srcId="{4B7086F7-C100-4058-9FAE-38078BD86492}" destId="{02592B00-DAA9-40BC-B2E2-916E8D799125}" srcOrd="2" destOrd="0" presId="urn:microsoft.com/office/officeart/2009/3/layout/HorizontalOrganizationChart"/>
    <dgm:cxn modelId="{241EEBD0-825B-47E1-91DA-CCFF7EF7C983}" type="presParOf" srcId="{4B7086F7-C100-4058-9FAE-38078BD86492}" destId="{A11CF533-5CA6-4964-9734-EAE532DB92BD}" srcOrd="3" destOrd="0" presId="urn:microsoft.com/office/officeart/2009/3/layout/HorizontalOrganizationChart"/>
    <dgm:cxn modelId="{A9FE06A5-020A-46A8-8DEE-33C3AEDF88AE}" type="presParOf" srcId="{A11CF533-5CA6-4964-9734-EAE532DB92BD}" destId="{EA985B94-37AD-4BB6-8A50-5378290106B0}" srcOrd="0" destOrd="0" presId="urn:microsoft.com/office/officeart/2009/3/layout/HorizontalOrganizationChart"/>
    <dgm:cxn modelId="{0B944657-AC7B-464D-8ADE-7C1E711C5A4E}" type="presParOf" srcId="{EA985B94-37AD-4BB6-8A50-5378290106B0}" destId="{1F568986-2E99-4C0B-8F90-7F0FAC6BBB90}" srcOrd="0" destOrd="0" presId="urn:microsoft.com/office/officeart/2009/3/layout/HorizontalOrganizationChart"/>
    <dgm:cxn modelId="{9FB846F9-E218-4A3D-B0F8-E468744E8F45}" type="presParOf" srcId="{EA985B94-37AD-4BB6-8A50-5378290106B0}" destId="{D9499E9F-04AD-46A1-9234-5F9E75AD715B}" srcOrd="1" destOrd="0" presId="urn:microsoft.com/office/officeart/2009/3/layout/HorizontalOrganizationChart"/>
    <dgm:cxn modelId="{60496ADA-4E68-4937-BBE5-0C61A1A805E7}" type="presParOf" srcId="{A11CF533-5CA6-4964-9734-EAE532DB92BD}" destId="{1E9E38B6-FE0D-4C0E-A7AF-B325D0DD77B1}" srcOrd="1" destOrd="0" presId="urn:microsoft.com/office/officeart/2009/3/layout/HorizontalOrganizationChart"/>
    <dgm:cxn modelId="{D1CE8A4F-07A5-462A-9CB0-3A48F00841B3}" type="presParOf" srcId="{1E9E38B6-FE0D-4C0E-A7AF-B325D0DD77B1}" destId="{1F1E4FE9-3A18-4092-BC77-0A45C31FEC58}" srcOrd="0" destOrd="0" presId="urn:microsoft.com/office/officeart/2009/3/layout/HorizontalOrganizationChart"/>
    <dgm:cxn modelId="{04D9ADFD-E079-4ADC-AF54-494BE15192FA}" type="presParOf" srcId="{1E9E38B6-FE0D-4C0E-A7AF-B325D0DD77B1}" destId="{7F479F54-7365-4903-B6A1-29A5C29C9A7E}" srcOrd="1" destOrd="0" presId="urn:microsoft.com/office/officeart/2009/3/layout/HorizontalOrganizationChart"/>
    <dgm:cxn modelId="{7C60D983-8E3D-491F-93F7-E9197A7D11AA}" type="presParOf" srcId="{7F479F54-7365-4903-B6A1-29A5C29C9A7E}" destId="{10CBB0CF-3A5C-459F-B311-2E700CDF81D7}" srcOrd="0" destOrd="0" presId="urn:microsoft.com/office/officeart/2009/3/layout/HorizontalOrganizationChart"/>
    <dgm:cxn modelId="{76F1FEC6-A7CE-4485-999F-55E0F1FF0D66}" type="presParOf" srcId="{10CBB0CF-3A5C-459F-B311-2E700CDF81D7}" destId="{8DAFCD8E-0934-45AA-8039-F2B478183BAF}" srcOrd="0" destOrd="0" presId="urn:microsoft.com/office/officeart/2009/3/layout/HorizontalOrganizationChart"/>
    <dgm:cxn modelId="{7CB99B6C-4441-475C-94C0-50F90943C290}" type="presParOf" srcId="{10CBB0CF-3A5C-459F-B311-2E700CDF81D7}" destId="{B89AB98A-5C29-4773-B151-F6E528CFBA98}" srcOrd="1" destOrd="0" presId="urn:microsoft.com/office/officeart/2009/3/layout/HorizontalOrganizationChart"/>
    <dgm:cxn modelId="{02E61369-AA27-425C-8D15-57236A68F5E5}" type="presParOf" srcId="{7F479F54-7365-4903-B6A1-29A5C29C9A7E}" destId="{E5F2803D-2F02-4C3C-83C8-E4AA29D9FB2B}" srcOrd="1" destOrd="0" presId="urn:microsoft.com/office/officeart/2009/3/layout/HorizontalOrganizationChart"/>
    <dgm:cxn modelId="{98A05BF1-BE4E-4F43-9EF8-268DB0C58067}" type="presParOf" srcId="{7F479F54-7365-4903-B6A1-29A5C29C9A7E}" destId="{5D70B59C-8DDF-417C-9C1D-DD51F1D58B4A}" srcOrd="2" destOrd="0" presId="urn:microsoft.com/office/officeart/2009/3/layout/HorizontalOrganizationChart"/>
    <dgm:cxn modelId="{3B4296E8-10A2-4EA5-BAB4-5510F7CD4FDB}" type="presParOf" srcId="{A11CF533-5CA6-4964-9734-EAE532DB92BD}" destId="{3A5A08FB-A3FE-411C-9EB3-A956AB4CCB07}" srcOrd="2" destOrd="0" presId="urn:microsoft.com/office/officeart/2009/3/layout/HorizontalOrganizationChart"/>
    <dgm:cxn modelId="{635C9C9A-FE8F-4F97-BEE1-D0FF14DE7077}" type="presParOf" srcId="{2C5D1864-6EBC-4776-B112-F689DDABED95}" destId="{F91BB597-6F93-45AE-A629-3BC5EF830FD7}" srcOrd="2" destOrd="0" presId="urn:microsoft.com/office/officeart/2009/3/layout/HorizontalOrganizationChart"/>
    <dgm:cxn modelId="{54C17990-8C35-4A30-87CA-B3BCC160DB77}" type="presParOf" srcId="{F91BB597-6F93-45AE-A629-3BC5EF830FD7}" destId="{4D123C27-CBBD-4AA1-8881-A4CBD38860C3}" srcOrd="0" destOrd="0" presId="urn:microsoft.com/office/officeart/2009/3/layout/HorizontalOrganizationChart"/>
    <dgm:cxn modelId="{43858ED1-1EF2-4389-B252-5E93885B47A7}" type="presParOf" srcId="{F91BB597-6F93-45AE-A629-3BC5EF830FD7}" destId="{257B3279-AC3F-4654-B7FE-E1FC51D26F9A}" srcOrd="1" destOrd="0" presId="urn:microsoft.com/office/officeart/2009/3/layout/HorizontalOrganizationChart"/>
    <dgm:cxn modelId="{0826C949-23DE-4EDD-839D-F1AAEA36AC84}" type="presParOf" srcId="{257B3279-AC3F-4654-B7FE-E1FC51D26F9A}" destId="{73760B32-8D8C-49A2-A933-2FB78A987062}" srcOrd="0" destOrd="0" presId="urn:microsoft.com/office/officeart/2009/3/layout/HorizontalOrganizationChart"/>
    <dgm:cxn modelId="{2792080B-CC75-43B0-A0F2-77C09715EDBD}" type="presParOf" srcId="{73760B32-8D8C-49A2-A933-2FB78A987062}" destId="{54A32037-E546-4A87-893C-34B809DED724}" srcOrd="0" destOrd="0" presId="urn:microsoft.com/office/officeart/2009/3/layout/HorizontalOrganizationChart"/>
    <dgm:cxn modelId="{E16F3E20-56A7-4B44-9B13-3903D4F3FB50}" type="presParOf" srcId="{73760B32-8D8C-49A2-A933-2FB78A987062}" destId="{799B8879-A178-410B-8227-43D265A1A6C4}" srcOrd="1" destOrd="0" presId="urn:microsoft.com/office/officeart/2009/3/layout/HorizontalOrganizationChart"/>
    <dgm:cxn modelId="{7B4EB549-AACC-4976-BD21-5CEDE4C855E5}" type="presParOf" srcId="{257B3279-AC3F-4654-B7FE-E1FC51D26F9A}" destId="{06FB1ACB-E906-4B1A-9CB4-12A2CD744F81}" srcOrd="1" destOrd="0" presId="urn:microsoft.com/office/officeart/2009/3/layout/HorizontalOrganizationChart"/>
    <dgm:cxn modelId="{69D1DECC-AB33-4794-BEE9-1561CF800626}" type="presParOf" srcId="{257B3279-AC3F-4654-B7FE-E1FC51D26F9A}" destId="{EC3B0C36-8656-4E3A-92ED-5D3926B1DD5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950B79-5864-444A-A972-9D277C78CADC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363D7C-D853-476A-AFFD-449C9293905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799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3EB54F8-1978-4F43-8B1C-715FF4FCC638}" type="datetimeFigureOut">
              <a:rPr lang="zh-TW" altLang="en-US"/>
              <a:pPr>
                <a:defRPr/>
              </a:pPr>
              <a:t>2020/8/14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4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3" y="9721108"/>
            <a:ext cx="3076363" cy="511730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6" y="9721108"/>
            <a:ext cx="3076363" cy="511730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B8BD76A-2F67-42F1-9619-1A8D2E5EAE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761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5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BE5026-EB52-4F75-8018-DC46F09576E0}" type="slidenum">
              <a:rPr lang="zh-TW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8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46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20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10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8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7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53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BD76A-2F67-42F1-9619-1A8D2E5EAE4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91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2020/8/14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10"/>
          <p:cNvGrpSpPr/>
          <p:nvPr userDrawn="1"/>
        </p:nvGrpSpPr>
        <p:grpSpPr>
          <a:xfrm>
            <a:off x="8716048" y="4505922"/>
            <a:ext cx="359569" cy="522682"/>
            <a:chOff x="8512534" y="214157"/>
            <a:chExt cx="359569" cy="522682"/>
          </a:xfrm>
        </p:grpSpPr>
        <p:sp>
          <p:nvSpPr>
            <p:cNvPr id="8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9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0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06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 userDrawn="1"/>
        </p:nvSpPr>
        <p:spPr>
          <a:xfrm rot="10800000" flipH="1">
            <a:off x="-43510" y="-1"/>
            <a:ext cx="2417128" cy="5143501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Gill Sans MT" pitchFamily="34" charset="0"/>
              <a:ea typeface="Noto Sans CJK SC Medium" pitchFamily="34" charset="-128"/>
            </a:endParaRPr>
          </a:p>
        </p:txBody>
      </p:sp>
      <p:sp>
        <p:nvSpPr>
          <p:cNvPr id="15" name="手繪多邊形 14"/>
          <p:cNvSpPr/>
          <p:nvPr userDrawn="1"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6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1871700" y="1959683"/>
            <a:ext cx="6975775" cy="28623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Divider Title </a:t>
            </a:r>
            <a:r>
              <a:rPr lang="zh-TW" altLang="en-US" dirty="0" smtClean="0"/>
              <a:t>分隔頁</a:t>
            </a:r>
          </a:p>
          <a:p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>
            <a:off x="-1" y="0"/>
            <a:ext cx="9143559" cy="51435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736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手繪多邊形 8"/>
          <p:cNvSpPr/>
          <p:nvPr userDrawn="1"/>
        </p:nvSpPr>
        <p:spPr>
          <a:xfrm rot="10800000" flipH="1">
            <a:off x="0" y="-40502"/>
            <a:ext cx="4945870" cy="51840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005" h="5166077">
                <a:moveTo>
                  <a:pt x="11287" y="5166077"/>
                </a:moveTo>
                <a:cubicBezTo>
                  <a:pt x="7525" y="3450165"/>
                  <a:pt x="3762" y="1734254"/>
                  <a:pt x="0" y="18342"/>
                </a:cubicBezTo>
                <a:lnTo>
                  <a:pt x="2528300" y="0"/>
                </a:lnTo>
                <a:lnTo>
                  <a:pt x="4945005" y="5143500"/>
                </a:lnTo>
                <a:lnTo>
                  <a:pt x="11287" y="5166077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0">
              <a:latin typeface="Gill Sans MT" pitchFamily="34" charset="0"/>
            </a:endParaRPr>
          </a:p>
        </p:txBody>
      </p:sp>
      <p:sp>
        <p:nvSpPr>
          <p:cNvPr id="12" name="手繪多邊形 11"/>
          <p:cNvSpPr/>
          <p:nvPr userDrawn="1"/>
        </p:nvSpPr>
        <p:spPr>
          <a:xfrm rot="1500000">
            <a:off x="3274340" y="-361683"/>
            <a:ext cx="228474" cy="5876770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 baseline="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1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4436985" y="996575"/>
            <a:ext cx="4455495" cy="3582397"/>
          </a:xfrm>
          <a:prstGeom prst="rect">
            <a:avLst/>
          </a:prstGeom>
        </p:spPr>
        <p:txBody>
          <a:bodyPr/>
          <a:lstStyle>
            <a:lvl1pPr marL="180975" indent="-180975"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r>
              <a:rPr lang="en-US" altLang="zh-TW" dirty="0" smtClean="0"/>
              <a:t>Gill Sans MT</a:t>
            </a:r>
          </a:p>
          <a:p>
            <a:r>
              <a:rPr lang="zh-TW" altLang="en-US" dirty="0" smtClean="0"/>
              <a:t>微軟正黑</a:t>
            </a:r>
          </a:p>
        </p:txBody>
      </p:sp>
      <p:sp>
        <p:nvSpPr>
          <p:cNvPr id="14" name="文字版面配置區 12"/>
          <p:cNvSpPr>
            <a:spLocks noGrp="1"/>
          </p:cNvSpPr>
          <p:nvPr>
            <p:ph type="body" sz="quarter" idx="19" hasCustomPrompt="1"/>
          </p:nvPr>
        </p:nvSpPr>
        <p:spPr>
          <a:xfrm>
            <a:off x="530551" y="996575"/>
            <a:ext cx="2421269" cy="100811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baseline="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dirty="0" smtClean="0"/>
              <a:t>分隔頁</a:t>
            </a:r>
          </a:p>
          <a:p>
            <a:pPr lvl="0"/>
            <a:r>
              <a:rPr lang="en-US" altLang="zh-TW" dirty="0" smtClean="0"/>
              <a:t>Divider </a:t>
            </a:r>
          </a:p>
          <a:p>
            <a:pPr lvl="0"/>
            <a:r>
              <a:rPr lang="en-US" altLang="zh-TW" dirty="0" smtClean="0"/>
              <a:t>Title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標題 110"/>
          <p:cNvSpPr txBox="1">
            <a:spLocks/>
          </p:cNvSpPr>
          <p:nvPr userDrawn="1"/>
        </p:nvSpPr>
        <p:spPr>
          <a:xfrm>
            <a:off x="527865" y="231490"/>
            <a:ext cx="7284495" cy="11701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rPr>
              <a:t>適用色盤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Gill Sans MT" pitchFamily="34" charset="0"/>
              <a:ea typeface="微軟正黑體" pitchFamily="34" charset="-120"/>
              <a:cs typeface="+mj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657225" y="3786885"/>
            <a:ext cx="2474395" cy="619125"/>
            <a:chOff x="657225" y="3786885"/>
            <a:chExt cx="2474395" cy="619125"/>
          </a:xfrm>
        </p:grpSpPr>
        <p:sp>
          <p:nvSpPr>
            <p:cNvPr id="7" name="矩形 6"/>
            <p:cNvSpPr/>
            <p:nvPr/>
          </p:nvSpPr>
          <p:spPr>
            <a:xfrm>
              <a:off x="657225" y="3786885"/>
              <a:ext cx="978347" cy="593252"/>
            </a:xfrm>
            <a:prstGeom prst="rect">
              <a:avLst/>
            </a:prstGeom>
            <a:solidFill>
              <a:srgbClr val="2772E1"/>
            </a:solidFill>
            <a:ln w="38100">
              <a:solidFill>
                <a:srgbClr val="2772E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26695" y="378688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群組 8"/>
          <p:cNvGrpSpPr/>
          <p:nvPr userDrawn="1"/>
        </p:nvGrpSpPr>
        <p:grpSpPr>
          <a:xfrm>
            <a:off x="657225" y="1125705"/>
            <a:ext cx="6955845" cy="638175"/>
            <a:chOff x="657225" y="1125705"/>
            <a:chExt cx="6955845" cy="638175"/>
          </a:xfrm>
        </p:grpSpPr>
        <p:sp>
          <p:nvSpPr>
            <p:cNvPr id="10" name="矩形 9"/>
            <p:cNvSpPr/>
            <p:nvPr/>
          </p:nvSpPr>
          <p:spPr>
            <a:xfrm>
              <a:off x="657225" y="1125705"/>
              <a:ext cx="978346" cy="59325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157065" y="1125705"/>
              <a:ext cx="978345" cy="593252"/>
            </a:xfrm>
            <a:prstGeom prst="rect">
              <a:avLst/>
            </a:prstGeom>
            <a:solidFill>
              <a:srgbClr val="F75B66"/>
            </a:solidFill>
            <a:ln w="38100">
              <a:solidFill>
                <a:srgbClr val="F75B66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6695" y="1125705"/>
              <a:ext cx="13049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7195" y="1125705"/>
              <a:ext cx="12858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 userDrawn="1"/>
        </p:nvGrpSpPr>
        <p:grpSpPr>
          <a:xfrm>
            <a:off x="657225" y="2019115"/>
            <a:ext cx="6965370" cy="619125"/>
            <a:chOff x="657225" y="1807245"/>
            <a:chExt cx="6965370" cy="619125"/>
          </a:xfrm>
        </p:grpSpPr>
        <p:sp>
          <p:nvSpPr>
            <p:cNvPr id="15" name="矩形 14"/>
            <p:cNvSpPr/>
            <p:nvPr/>
          </p:nvSpPr>
          <p:spPr>
            <a:xfrm>
              <a:off x="5157065" y="1807245"/>
              <a:ext cx="978346" cy="593252"/>
            </a:xfrm>
            <a:prstGeom prst="rect">
              <a:avLst/>
            </a:prstGeom>
            <a:solidFill>
              <a:srgbClr val="F1AC01"/>
            </a:solidFill>
            <a:ln w="38100">
              <a:solidFill>
                <a:srgbClr val="F1AC0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7225" y="1807245"/>
              <a:ext cx="978346" cy="593252"/>
            </a:xfrm>
            <a:prstGeom prst="rect">
              <a:avLst/>
            </a:prstGeom>
            <a:solidFill>
              <a:srgbClr val="5B5245"/>
            </a:solidFill>
            <a:ln w="38100">
              <a:solidFill>
                <a:srgbClr val="5B5245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TW" altLang="en-US" b="1" dirty="0">
                <a:solidFill>
                  <a:schemeClr val="bg1"/>
                </a:solidFill>
                <a:latin typeface="Gill Sans MT" pitchFamily="34" charset="0"/>
                <a:ea typeface="微軟正黑體" pitchFamily="34" charset="-120"/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26695" y="1807245"/>
              <a:ext cx="130492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7195" y="1807245"/>
              <a:ext cx="1295400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矩形 18"/>
          <p:cNvSpPr/>
          <p:nvPr userDrawn="1"/>
        </p:nvSpPr>
        <p:spPr>
          <a:xfrm>
            <a:off x="657225" y="2893475"/>
            <a:ext cx="978346" cy="593252"/>
          </a:xfrm>
          <a:prstGeom prst="rect">
            <a:avLst/>
          </a:prstGeom>
          <a:solidFill>
            <a:srgbClr val="449E9A"/>
          </a:solidFill>
          <a:ln w="38100">
            <a:solidFill>
              <a:srgbClr val="449E9A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 b="1" dirty="0" smtClean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5157065" y="2893475"/>
            <a:ext cx="978346" cy="593252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  <a:round/>
            <a:headEnd/>
            <a:tailEnd/>
          </a:ln>
        </p:spPr>
        <p:txBody>
          <a:bodyPr/>
          <a:lstStyle/>
          <a:p>
            <a:pPr algn="ctr"/>
            <a:endParaRPr lang="zh-TW" altLang="en-US" sz="1100" b="1" dirty="0" smtClean="0">
              <a:solidFill>
                <a:schemeClr val="bg1"/>
              </a:solidFill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6695" y="2893475"/>
            <a:ext cx="13049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7195" y="2893475"/>
            <a:ext cx="13049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17205" y="3741880"/>
            <a:ext cx="1295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矩形 24"/>
          <p:cNvSpPr/>
          <p:nvPr userDrawn="1"/>
        </p:nvSpPr>
        <p:spPr>
          <a:xfrm>
            <a:off x="5427095" y="3876895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TXT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t>2020/8/14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手繪多邊形 8"/>
          <p:cNvSpPr/>
          <p:nvPr userDrawn="1"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201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t>2020/8/14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手繪多邊形 10"/>
          <p:cNvSpPr/>
          <p:nvPr userDrawn="1"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1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/>
          <p:nvPr userDrawn="1"/>
        </p:nvSpPr>
        <p:spPr>
          <a:xfrm rot="10800000" flipV="1">
            <a:off x="-1" y="1761660"/>
            <a:ext cx="758829" cy="58506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Noto Sans CJK SC Medium" pitchFamily="34" charset="-128"/>
              <a:cs typeface="新細明體" pitchFamily="-65" charset="-120"/>
            </a:endParaRPr>
          </a:p>
        </p:txBody>
      </p:sp>
      <p:sp>
        <p:nvSpPr>
          <p:cNvPr id="12" name="文字版面配置區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6585" y="3651870"/>
            <a:ext cx="7920879" cy="149163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fontAlgn="auto" latinLnBrk="0" hangingPunct="1">
              <a:spcBef>
                <a:spcPct val="20000"/>
              </a:spcBef>
              <a:spcAft>
                <a:spcPts val="0"/>
              </a:spcAft>
              <a:buFontTx/>
              <a:buNone/>
              <a:defRPr kumimoji="0" lang="en-US" altLang="zh-TW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Name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Presenter’s Title / Department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Date YYYY.MM.DD</a:t>
            </a:r>
          </a:p>
          <a:p>
            <a:pPr>
              <a:buFontTx/>
              <a:buNone/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Gill Sans MT or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微軟正黑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Gill Sans MT" pitchFamily="34" charset="0"/>
              </a:rPr>
              <a:t>16pt</a:t>
            </a:r>
          </a:p>
        </p:txBody>
      </p:sp>
      <p:sp>
        <p:nvSpPr>
          <p:cNvPr id="14" name="標題 13"/>
          <p:cNvSpPr>
            <a:spLocks noGrp="1"/>
          </p:cNvSpPr>
          <p:nvPr>
            <p:ph type="title" hasCustomPrompt="1"/>
          </p:nvPr>
        </p:nvSpPr>
        <p:spPr>
          <a:xfrm>
            <a:off x="752890" y="1671650"/>
            <a:ext cx="8229600" cy="198022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lang="zh-TW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0083A2"/>
                </a:solidFill>
                <a:effectLst/>
                <a:uLnTx/>
                <a:uFillTx/>
                <a:latin typeface="Gill Sans MT" pitchFamily="34" charset="0"/>
                <a:ea typeface="微軟正黑體" pitchFamily="34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dirty="0" smtClean="0"/>
              <a:t>Presentation Title </a:t>
            </a:r>
            <a:r>
              <a:rPr lang="zh-TW" altLang="en-US" dirty="0" smtClean="0"/>
              <a:t>標題</a:t>
            </a:r>
            <a:br>
              <a:rPr lang="zh-TW" altLang="en-US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6891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>
            <a:spLocks noChangeArrowheads="1"/>
          </p:cNvSpPr>
          <p:nvPr userDrawn="1"/>
        </p:nvSpPr>
        <p:spPr bwMode="auto">
          <a:xfrm>
            <a:off x="395288" y="4982766"/>
            <a:ext cx="3429000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000" rIns="54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375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375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AU </a:t>
            </a:r>
            <a:r>
              <a:rPr kumimoji="0" lang="en-US" altLang="zh-TW" sz="375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375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375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870" y="231492"/>
            <a:ext cx="7374505" cy="117013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632"/>
            <a:ext cx="8229600" cy="31029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3210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57553" y="1536635"/>
            <a:ext cx="8379931" cy="3330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7" name="標題 6"/>
          <p:cNvSpPr>
            <a:spLocks noGrp="1"/>
          </p:cNvSpPr>
          <p:nvPr>
            <p:ph type="title" hasCustomPrompt="1"/>
          </p:nvPr>
        </p:nvSpPr>
        <p:spPr>
          <a:xfrm>
            <a:off x="527865" y="231490"/>
            <a:ext cx="7374505" cy="1170130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592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391" y="141685"/>
            <a:ext cx="7705725" cy="85725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250825" y="1059658"/>
            <a:ext cx="8713788" cy="378023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168080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 9"/>
          <p:cNvSpPr/>
          <p:nvPr userDrawn="1"/>
        </p:nvSpPr>
        <p:spPr>
          <a:xfrm>
            <a:off x="1" y="4731988"/>
            <a:ext cx="9144000" cy="2250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11" name="Picture 2" descr="\\Auhqfs01\agm006$\Corpcom\Library\CIS\AUO\Logo Combination\AUO only\企業標誌 AUO only [轉換]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9090" y="321500"/>
            <a:ext cx="1148376" cy="405045"/>
          </a:xfrm>
          <a:prstGeom prst="rect">
            <a:avLst/>
          </a:prstGeom>
          <a:noFill/>
        </p:spPr>
      </p:pic>
      <p:pic>
        <p:nvPicPr>
          <p:cNvPr id="12" name="Picture 21" descr="Y:\暫放區\TOM\簡英.jp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1216259" y="1626645"/>
            <a:ext cx="671148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2602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 userDrawn="1"/>
        </p:nvSpPr>
        <p:spPr>
          <a:xfrm flipH="1">
            <a:off x="3266853" y="0"/>
            <a:ext cx="5940660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989937 w 6929557"/>
              <a:gd name="connsiteY0" fmla="*/ 5143500 h 6000750"/>
              <a:gd name="connsiteX1" fmla="*/ 989937 w 6929557"/>
              <a:gd name="connsiteY1" fmla="*/ 0 h 6000750"/>
              <a:gd name="connsiteX2" fmla="*/ 3716732 w 6929557"/>
              <a:gd name="connsiteY2" fmla="*/ 0 h 6000750"/>
              <a:gd name="connsiteX3" fmla="*/ 6929558 w 6929557"/>
              <a:gd name="connsiteY3" fmla="*/ 5143500 h 6000750"/>
              <a:gd name="connsiteX4" fmla="*/ 989937 w 6929557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989937 w 6929558"/>
              <a:gd name="connsiteY0" fmla="*/ 5143500 h 6000750"/>
              <a:gd name="connsiteX1" fmla="*/ 989937 w 6929558"/>
              <a:gd name="connsiteY1" fmla="*/ 0 h 6000750"/>
              <a:gd name="connsiteX2" fmla="*/ 3716732 w 6929558"/>
              <a:gd name="connsiteY2" fmla="*/ 0 h 6000750"/>
              <a:gd name="connsiteX3" fmla="*/ 6929558 w 6929558"/>
              <a:gd name="connsiteY3" fmla="*/ 5143500 h 6000750"/>
              <a:gd name="connsiteX4" fmla="*/ 989937 w 6929558"/>
              <a:gd name="connsiteY4" fmla="*/ 5143500 h 6000750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2730539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3744 w 5943365"/>
              <a:gd name="connsiteY0" fmla="*/ 5143500 h 6446838"/>
              <a:gd name="connsiteX1" fmla="*/ 3744 w 5943365"/>
              <a:gd name="connsiteY1" fmla="*/ 0 h 6446838"/>
              <a:gd name="connsiteX2" fmla="*/ 3513518 w 5943365"/>
              <a:gd name="connsiteY2" fmla="*/ 0 h 6446838"/>
              <a:gd name="connsiteX3" fmla="*/ 5943365 w 5943365"/>
              <a:gd name="connsiteY3" fmla="*/ 5143500 h 6446838"/>
              <a:gd name="connsiteX4" fmla="*/ 3744 w 5943365"/>
              <a:gd name="connsiteY4" fmla="*/ 5143500 h 6446838"/>
              <a:gd name="connsiteX0" fmla="*/ 0 w 5939621"/>
              <a:gd name="connsiteY0" fmla="*/ 5143500 h 5143500"/>
              <a:gd name="connsiteX1" fmla="*/ 0 w 5939621"/>
              <a:gd name="connsiteY1" fmla="*/ 0 h 5143500"/>
              <a:gd name="connsiteX2" fmla="*/ 3509774 w 5939621"/>
              <a:gd name="connsiteY2" fmla="*/ 0 h 5143500"/>
              <a:gd name="connsiteX3" fmla="*/ 5939621 w 5939621"/>
              <a:gd name="connsiteY3" fmla="*/ 5143500 h 5143500"/>
              <a:gd name="connsiteX4" fmla="*/ 0 w 5939621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621" h="5143500">
                <a:moveTo>
                  <a:pt x="0" y="5143500"/>
                </a:moveTo>
                <a:cubicBezTo>
                  <a:pt x="3744" y="3840162"/>
                  <a:pt x="0" y="1714500"/>
                  <a:pt x="0" y="0"/>
                </a:cubicBezTo>
                <a:lnTo>
                  <a:pt x="3509774" y="0"/>
                </a:lnTo>
                <a:lnTo>
                  <a:pt x="593962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 6"/>
          <p:cNvSpPr/>
          <p:nvPr userDrawn="1"/>
        </p:nvSpPr>
        <p:spPr>
          <a:xfrm>
            <a:off x="2093555" y="1086586"/>
            <a:ext cx="7158965" cy="33690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18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8" name="Picture 2" descr="\\Auhqfs01\agm006$\Corpcom\Library\CIS\AUO\Logo Combination\AUOInnovatingLing\AUOlogo_InnovatingLife_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6855" y="1986685"/>
            <a:ext cx="2700300" cy="1599397"/>
          </a:xfrm>
          <a:prstGeom prst="rect">
            <a:avLst/>
          </a:prstGeom>
          <a:noFill/>
        </p:spPr>
      </p:pic>
      <p:sp>
        <p:nvSpPr>
          <p:cNvPr id="9" name="頁尾版面配置區 7"/>
          <p:cNvSpPr>
            <a:spLocks noGrp="1"/>
          </p:cNvSpPr>
          <p:nvPr>
            <p:ph type="ftr" sz="quarter" idx="25"/>
          </p:nvPr>
        </p:nvSpPr>
        <p:spPr>
          <a:xfrm>
            <a:off x="5427095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019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t>2020/8/14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6" descr="C:\Documents and Settings\tomcctang\桌面\auo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43873" y="285755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11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6" r:id="rId2"/>
    <p:sldLayoutId id="2147483980" r:id="rId3"/>
    <p:sldLayoutId id="2147483982" r:id="rId4"/>
    <p:sldLayoutId id="2147483984" r:id="rId5"/>
    <p:sldLayoutId id="2147483985" r:id="rId6"/>
    <p:sldLayoutId id="2147483987" r:id="rId7"/>
    <p:sldLayoutId id="2147483988" r:id="rId8"/>
    <p:sldLayoutId id="2147483989" r:id="rId9"/>
    <p:sldLayoutId id="2147483940" r:id="rId10"/>
    <p:sldLayoutId id="2147483953" r:id="rId11"/>
    <p:sldLayoutId id="214748395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tp://FFGALN10:1234@10.97.238.102/" TargetMode="External"/><Relationship Id="rId2" Type="http://schemas.openxmlformats.org/officeDocument/2006/relationships/hyperlink" Target="ftp://FFRALN10:1234@10.97.238.103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ftp://FFSALN10:1234@10.97.238.104/" TargetMode="External"/><Relationship Id="rId4" Type="http://schemas.openxmlformats.org/officeDocument/2006/relationships/hyperlink" Target="ftp://FFBALN10:1234@10.97.238.101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2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type="body" sz="quarter" idx="11"/>
          </p:nvPr>
        </p:nvSpPr>
        <p:spPr>
          <a:xfrm>
            <a:off x="836586" y="3651870"/>
            <a:ext cx="7920879" cy="1350150"/>
          </a:xfrm>
        </p:spPr>
        <p:txBody>
          <a:bodyPr>
            <a:normAutofit/>
          </a:bodyPr>
          <a:lstStyle/>
          <a:p>
            <a:r>
              <a:rPr lang="en-US" altLang="zh-TW" sz="2000" b="1" dirty="0" smtClean="0">
                <a:latin typeface="微軟正黑體" pitchFamily="34" charset="-120"/>
              </a:rPr>
              <a:t>2007072</a:t>
            </a:r>
            <a:r>
              <a:rPr lang="zh-TW" altLang="en-US" sz="2000" b="1" dirty="0" smtClean="0">
                <a:latin typeface="微軟正黑體" pitchFamily="34" charset="-120"/>
              </a:rPr>
              <a:t> 陳</a:t>
            </a:r>
            <a:r>
              <a:rPr lang="zh-TW" altLang="en-US" sz="2000" b="1" dirty="0">
                <a:latin typeface="微軟正黑體" pitchFamily="34" charset="-120"/>
              </a:rPr>
              <a:t>泓</a:t>
            </a:r>
            <a:r>
              <a:rPr lang="zh-TW" altLang="en-US" sz="2000" b="1" dirty="0" smtClean="0">
                <a:latin typeface="微軟正黑體" pitchFamily="34" charset="-120"/>
              </a:rPr>
              <a:t>量</a:t>
            </a:r>
            <a:endParaRPr lang="en-US" altLang="zh-TW" sz="2000" b="1" dirty="0" smtClean="0">
              <a:latin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</a:rPr>
              <a:t>Mentor:</a:t>
            </a:r>
            <a:r>
              <a:rPr lang="zh-TW" altLang="en-US" sz="2000" b="1" dirty="0" smtClean="0">
                <a:latin typeface="微軟正黑體" pitchFamily="34" charset="-120"/>
              </a:rPr>
              <a:t>伍家興</a:t>
            </a:r>
            <a:r>
              <a:rPr lang="en-US" altLang="zh-TW" sz="2000" b="1" dirty="0" smtClean="0">
                <a:latin typeface="微軟正黑體" pitchFamily="34" charset="-120"/>
              </a:rPr>
              <a:t>\</a:t>
            </a:r>
            <a:r>
              <a:rPr lang="zh-TW" altLang="en-US" sz="2000" b="1" dirty="0" smtClean="0">
                <a:latin typeface="微軟正黑體" pitchFamily="34" charset="-120"/>
              </a:rPr>
              <a:t>張寶鴻</a:t>
            </a:r>
            <a:endParaRPr lang="en-US" altLang="zh-TW" sz="2000" b="1" dirty="0" smtClean="0">
              <a:latin typeface="微軟正黑體" pitchFamily="34" charset="-120"/>
            </a:endParaRPr>
          </a:p>
          <a:p>
            <a:r>
              <a:rPr lang="en-US" altLang="zh-TW" sz="2000" b="1" dirty="0" smtClean="0">
                <a:latin typeface="微軟正黑體" pitchFamily="34" charset="-120"/>
              </a:rPr>
              <a:t>Date 2020.08.28</a:t>
            </a:r>
            <a:endParaRPr lang="zh-TW" altLang="en-US" sz="2000" b="1" dirty="0">
              <a:latin typeface="微軟正黑體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>
                <a:latin typeface="微軟正黑體" pitchFamily="34" charset="-120"/>
              </a:rPr>
              <a:t>CF Deco </a:t>
            </a:r>
            <a:r>
              <a:rPr lang="zh-TW" altLang="en-US" sz="3200" dirty="0" smtClean="0">
                <a:latin typeface="微軟正黑體" pitchFamily="34" charset="-120"/>
              </a:rPr>
              <a:t>補值網頁</a:t>
            </a:r>
            <a:r>
              <a:rPr lang="en-US" altLang="zh-TW" sz="3200" dirty="0" smtClean="0">
                <a:latin typeface="微軟正黑體" pitchFamily="34" charset="-120"/>
              </a:rPr>
              <a:t/>
            </a:r>
            <a:br>
              <a:rPr lang="en-US" altLang="zh-TW" sz="3200" dirty="0" smtClean="0">
                <a:latin typeface="微軟正黑體" pitchFamily="34" charset="-120"/>
              </a:rPr>
            </a:br>
            <a:r>
              <a:rPr lang="en-US" altLang="zh-TW" sz="3200" dirty="0" smtClean="0">
                <a:latin typeface="微軟正黑體" pitchFamily="34" charset="-120"/>
              </a:rPr>
              <a:t>(R2R </a:t>
            </a:r>
            <a:r>
              <a:rPr lang="zh-TW" altLang="en-US" sz="3200" dirty="0" smtClean="0">
                <a:latin typeface="微軟正黑體" pitchFamily="34" charset="-120"/>
              </a:rPr>
              <a:t>參數修改 </a:t>
            </a:r>
            <a:r>
              <a:rPr lang="en-US" altLang="zh-TW" sz="3200" dirty="0" smtClean="0">
                <a:latin typeface="微軟正黑體" pitchFamily="34" charset="-120"/>
              </a:rPr>
              <a:t>+ Auto</a:t>
            </a:r>
            <a:r>
              <a:rPr lang="zh-TW" altLang="en-US" sz="3200" dirty="0" smtClean="0">
                <a:latin typeface="微軟正黑體" pitchFamily="34" charset="-120"/>
              </a:rPr>
              <a:t> </a:t>
            </a:r>
            <a:r>
              <a:rPr lang="en-US" altLang="zh-TW" sz="3200" dirty="0" smtClean="0">
                <a:latin typeface="微軟正黑體" pitchFamily="34" charset="-120"/>
              </a:rPr>
              <a:t>IT </a:t>
            </a:r>
            <a:r>
              <a:rPr lang="zh-TW" altLang="en-US" sz="3200" dirty="0" smtClean="0">
                <a:latin typeface="微軟正黑體" pitchFamily="34" charset="-120"/>
              </a:rPr>
              <a:t>畫面控制</a:t>
            </a:r>
            <a:r>
              <a:rPr lang="en-US" altLang="zh-TW" sz="3200" dirty="0" smtClean="0">
                <a:latin typeface="微軟正黑體" pitchFamily="34" charset="-120"/>
              </a:rPr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02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10" y="996575"/>
            <a:ext cx="6685006" cy="319809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01570" y="14662"/>
            <a:ext cx="549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MOC Data</a:t>
            </a:r>
            <a:r>
              <a:rPr lang="zh-TW" altLang="en-US" sz="3200" b="1" dirty="0" smtClean="0"/>
              <a:t> 特徵擷取</a:t>
            </a:r>
            <a:endParaRPr lang="zh-TW" altLang="en-US" sz="3200" b="1" dirty="0"/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656825641"/>
              </p:ext>
            </p:extLst>
          </p:nvPr>
        </p:nvGraphicFramePr>
        <p:xfrm>
          <a:off x="2411760" y="816554"/>
          <a:ext cx="5670630" cy="301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橢圓 2"/>
          <p:cNvSpPr/>
          <p:nvPr/>
        </p:nvSpPr>
        <p:spPr>
          <a:xfrm>
            <a:off x="6785694" y="2589932"/>
            <a:ext cx="1310959" cy="5940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971405" y="3804726"/>
            <a:ext cx="1125125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寫回資料庫</a:t>
            </a:r>
            <a:endParaRPr lang="zh-TW" altLang="en-US" dirty="0"/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1560" y="96475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</a:rPr>
              <a:t>網</a:t>
            </a:r>
            <a:r>
              <a:rPr lang="zh-TW" altLang="en-US" sz="3200" b="1" dirty="0" smtClean="0">
                <a:latin typeface="微軟正黑體" panose="020B0604030504040204" pitchFamily="34" charset="-120"/>
              </a:rPr>
              <a:t>頁開發架構</a:t>
            </a:r>
            <a:endParaRPr lang="zh-TW" altLang="en-US" sz="3200" b="1" dirty="0">
              <a:latin typeface="微軟正黑體" panose="020B0604030504040204" pitchFamily="34" charset="-12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7362310" y="3291830"/>
            <a:ext cx="270030" cy="4050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851920" y="1866960"/>
            <a:ext cx="1310959" cy="5940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762542" y="1521562"/>
            <a:ext cx="1400969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MQC Data </a:t>
            </a:r>
            <a:r>
              <a:rPr lang="zh-TW" altLang="en-US" dirty="0" smtClean="0"/>
              <a:t>載入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227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11560" y="69667"/>
            <a:ext cx="477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/>
              <a:t>起始登入頁面</a:t>
            </a:r>
            <a:r>
              <a:rPr lang="en-US" altLang="zh-TW" sz="3200" b="1" dirty="0" smtClean="0"/>
              <a:t>-UAC</a:t>
            </a:r>
            <a:r>
              <a:rPr lang="zh-TW" altLang="en-US" sz="3200" b="1" dirty="0" smtClean="0"/>
              <a:t>登入</a:t>
            </a:r>
            <a:endParaRPr lang="zh-TW" altLang="en-US" sz="32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5" y="1765599"/>
            <a:ext cx="6957265" cy="339529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505127" y="1136239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使用</a:t>
            </a:r>
            <a:r>
              <a:rPr lang="en-US" altLang="zh-TW" sz="2000" dirty="0" smtClean="0"/>
              <a:t>NT</a:t>
            </a:r>
            <a:r>
              <a:rPr lang="zh-TW" altLang="en-US" sz="2000" dirty="0" smtClean="0"/>
              <a:t>帳號、密碼登入</a:t>
            </a:r>
            <a:endParaRPr lang="zh-TW" altLang="en-US" sz="2000" dirty="0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1"/>
          <p:cNvSpPr txBox="1">
            <a:spLocks/>
          </p:cNvSpPr>
          <p:nvPr/>
        </p:nvSpPr>
        <p:spPr>
          <a:xfrm>
            <a:off x="566555" y="33517"/>
            <a:ext cx="6975775" cy="6300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0" lang="zh-TW" altLang="en-US" sz="3200" b="1" dirty="0" smtClean="0"/>
              <a:t>首頁</a:t>
            </a:r>
            <a:r>
              <a:rPr kumimoji="0" lang="en-US" altLang="zh-TW" sz="3200" b="1" dirty="0"/>
              <a:t>-</a:t>
            </a:r>
            <a:r>
              <a:rPr kumimoji="0" lang="en-US" altLang="zh-TW" sz="3200" b="1" dirty="0" smtClean="0"/>
              <a:t>OL Query List</a:t>
            </a:r>
            <a:endParaRPr kumimoji="0" lang="zh-TW" altLang="en-US" sz="3200" b="1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17" y="798294"/>
            <a:ext cx="6910943" cy="3435520"/>
          </a:xfrm>
          <a:prstGeom prst="rect">
            <a:avLst/>
          </a:prstGeom>
        </p:spPr>
      </p:pic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617005" y="4461960"/>
            <a:ext cx="180019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首頁</a:t>
            </a:r>
            <a:r>
              <a:rPr lang="en-US" altLang="zh-TW" b="1" dirty="0" smtClean="0"/>
              <a:t>MQC Data </a:t>
            </a:r>
            <a:r>
              <a:rPr lang="zh-TW" altLang="en-US" b="1" dirty="0" smtClean="0"/>
              <a:t>載入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273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608663" y="79842"/>
            <a:ext cx="486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/>
              <a:t>查</a:t>
            </a:r>
            <a:r>
              <a:rPr lang="zh-TW" altLang="en-US" sz="3000" b="1" dirty="0" smtClean="0"/>
              <a:t>看圖表功能</a:t>
            </a:r>
            <a:r>
              <a:rPr lang="en-US" altLang="zh-TW" sz="3000" b="1" dirty="0" smtClean="0"/>
              <a:t>-</a:t>
            </a:r>
            <a:r>
              <a:rPr lang="zh-TW" altLang="en-US" sz="2000" b="1" dirty="0" smtClean="0"/>
              <a:t>勾</a:t>
            </a:r>
            <a:r>
              <a:rPr lang="zh-TW" altLang="en-US" sz="2000" b="1" dirty="0"/>
              <a:t>選多片重</a:t>
            </a:r>
            <a:r>
              <a:rPr lang="zh-TW" altLang="en-US" sz="2000" b="1" dirty="0" smtClean="0"/>
              <a:t>疊</a:t>
            </a:r>
            <a:r>
              <a:rPr lang="en-US" altLang="zh-TW" sz="2000" b="1" dirty="0"/>
              <a:t>R</a:t>
            </a:r>
            <a:r>
              <a:rPr lang="en-US" altLang="zh-TW" sz="2000" b="1" dirty="0" smtClean="0"/>
              <a:t>esult</a:t>
            </a:r>
            <a:endParaRPr lang="zh-TW" altLang="en-US" sz="20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15" y="1356374"/>
            <a:ext cx="6357551" cy="320526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507693" y="894709"/>
            <a:ext cx="5355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Example:6shot</a:t>
            </a:r>
            <a:endParaRPr lang="zh-TW" altLang="en-US" sz="2400" dirty="0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356865" y="4223085"/>
            <a:ext cx="385858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/>
              <a:t>勾選幾片即呈現幾片</a:t>
            </a:r>
            <a:r>
              <a:rPr lang="zh-TW" altLang="en-US" sz="1600" b="1" dirty="0"/>
              <a:t>，</a:t>
            </a:r>
            <a:r>
              <a:rPr lang="zh-TW" altLang="en-US" sz="1600" b="1" dirty="0" smtClean="0"/>
              <a:t>最</a:t>
            </a:r>
            <a:r>
              <a:rPr lang="zh-TW" altLang="en-US" sz="1600" b="1" dirty="0"/>
              <a:t>多可以疊加</a:t>
            </a:r>
            <a:r>
              <a:rPr lang="en-US" altLang="zh-TW" sz="1600" b="1" dirty="0"/>
              <a:t>12</a:t>
            </a:r>
            <a:r>
              <a:rPr lang="zh-TW" altLang="en-US" sz="1600" b="1" dirty="0"/>
              <a:t>片</a:t>
            </a:r>
          </a:p>
        </p:txBody>
      </p:sp>
    </p:spTree>
    <p:extLst>
      <p:ext uri="{BB962C8B-B14F-4D97-AF65-F5344CB8AC3E}">
        <p14:creationId xmlns:p14="http://schemas.microsoft.com/office/powerpoint/2010/main" val="19759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6644" r="398" b="3632"/>
          <a:stretch/>
        </p:blipFill>
        <p:spPr>
          <a:xfrm>
            <a:off x="2480491" y="1365468"/>
            <a:ext cx="5605026" cy="30422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4584" y="86282"/>
            <a:ext cx="57776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/>
              <a:t>查</a:t>
            </a:r>
            <a:r>
              <a:rPr lang="zh-TW" altLang="en-US" sz="3000" b="1" dirty="0" smtClean="0"/>
              <a:t>看圖表功能</a:t>
            </a:r>
            <a:r>
              <a:rPr lang="en-US" altLang="zh-TW" sz="3000" b="1" dirty="0" smtClean="0"/>
              <a:t>-</a:t>
            </a:r>
            <a:r>
              <a:rPr lang="zh-TW" altLang="en-US" sz="2000" b="1" dirty="0" smtClean="0"/>
              <a:t>勾</a:t>
            </a:r>
            <a:r>
              <a:rPr lang="zh-TW" altLang="en-US" sz="2000" b="1" dirty="0"/>
              <a:t>選平均疊</a:t>
            </a:r>
            <a:r>
              <a:rPr lang="zh-TW" altLang="en-US" sz="2000" b="1" dirty="0" smtClean="0"/>
              <a:t>圖</a:t>
            </a:r>
            <a:r>
              <a:rPr lang="en-US" altLang="zh-TW" sz="2000" b="1" dirty="0"/>
              <a:t>R</a:t>
            </a:r>
            <a:r>
              <a:rPr lang="en-US" altLang="zh-TW" sz="2000" b="1" dirty="0" smtClean="0"/>
              <a:t>esult</a:t>
            </a:r>
            <a:endParaRPr lang="zh-TW" altLang="en-US" sz="2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2231740" y="772041"/>
            <a:ext cx="598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Example:6shot</a:t>
            </a:r>
            <a:endParaRPr lang="zh-TW" altLang="en-US" sz="2400" dirty="0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013962" y="4461960"/>
            <a:ext cx="2424348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呈現出多片點位的平均圖</a:t>
            </a:r>
          </a:p>
        </p:txBody>
      </p:sp>
    </p:spTree>
    <p:extLst>
      <p:ext uri="{BB962C8B-B14F-4D97-AF65-F5344CB8AC3E}">
        <p14:creationId xmlns:p14="http://schemas.microsoft.com/office/powerpoint/2010/main" val="27898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400550" y="873135"/>
            <a:ext cx="223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Example:4shot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48" y="1528687"/>
            <a:ext cx="3283064" cy="18981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24" y="1496738"/>
            <a:ext cx="3277671" cy="1930106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5325761" y="2294686"/>
            <a:ext cx="386149" cy="327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" name="文字方塊 12"/>
          <p:cNvSpPr txBox="1"/>
          <p:nvPr/>
        </p:nvSpPr>
        <p:spPr>
          <a:xfrm>
            <a:off x="2456765" y="4236935"/>
            <a:ext cx="541643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按下補值按鈕，畫出新</a:t>
            </a:r>
            <a:r>
              <a:rPr lang="zh-TW" altLang="en-US" sz="1600" b="1" dirty="0" smtClean="0"/>
              <a:t>的</a:t>
            </a:r>
            <a:r>
              <a:rPr lang="en-US" altLang="zh-TW" sz="1600" b="1" dirty="0" smtClean="0"/>
              <a:t>MAP</a:t>
            </a:r>
            <a:r>
              <a:rPr lang="zh-TW" altLang="en-US" sz="1600" b="1" dirty="0" smtClean="0"/>
              <a:t>圖</a:t>
            </a:r>
            <a:r>
              <a:rPr lang="zh-TW" altLang="en-US" sz="1600" b="1" dirty="0"/>
              <a:t>，讓工程確認補值後狀態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01570" y="102712"/>
            <a:ext cx="385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Click</a:t>
            </a:r>
            <a:r>
              <a:rPr lang="zh-TW" altLang="en-US" sz="3200" b="1" dirty="0"/>
              <a:t>單片補值按鈕</a:t>
            </a: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4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73443" y="39941"/>
            <a:ext cx="4411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Click</a:t>
            </a:r>
            <a:r>
              <a:rPr lang="zh-TW" altLang="en-US" sz="3200" b="1" dirty="0"/>
              <a:t>確認補值按鈕</a:t>
            </a:r>
          </a:p>
        </p:txBody>
      </p:sp>
      <p:sp>
        <p:nvSpPr>
          <p:cNvPr id="5" name="向右箭號 4"/>
          <p:cNvSpPr/>
          <p:nvPr/>
        </p:nvSpPr>
        <p:spPr>
          <a:xfrm rot="5400000">
            <a:off x="4707924" y="3431434"/>
            <a:ext cx="444843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050"/>
          </a:p>
        </p:txBody>
      </p:sp>
      <p:sp>
        <p:nvSpPr>
          <p:cNvPr id="7" name="文字方塊 6"/>
          <p:cNvSpPr txBox="1"/>
          <p:nvPr/>
        </p:nvSpPr>
        <p:spPr>
          <a:xfrm>
            <a:off x="2258031" y="691997"/>
            <a:ext cx="5897374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1600" b="1" dirty="0"/>
              <a:t>按下確認補值按鈕，把資料寫進資料庫</a:t>
            </a:r>
            <a:r>
              <a:rPr lang="zh-TW" altLang="en-US" sz="1600" b="1" dirty="0" smtClean="0"/>
              <a:t>，在資料表插</a:t>
            </a:r>
            <a:r>
              <a:rPr lang="zh-TW" altLang="en-US" sz="1600" b="1" dirty="0"/>
              <a:t>入新的紀錄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89" y="1146531"/>
            <a:ext cx="4274312" cy="20625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2" b="81802"/>
          <a:stretch/>
        </p:blipFill>
        <p:spPr>
          <a:xfrm>
            <a:off x="192330" y="3854549"/>
            <a:ext cx="9039330" cy="88920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0684" y="4591234"/>
            <a:ext cx="392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/>
              <a:t>User_Id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即為一開始登入網頁的帳號</a:t>
            </a:r>
            <a:endParaRPr lang="zh-TW" altLang="en-US" sz="1800" dirty="0"/>
          </a:p>
        </p:txBody>
      </p:sp>
      <p:sp>
        <p:nvSpPr>
          <p:cNvPr id="13" name="橢圓 12"/>
          <p:cNvSpPr/>
          <p:nvPr/>
        </p:nvSpPr>
        <p:spPr>
          <a:xfrm>
            <a:off x="110684" y="4125580"/>
            <a:ext cx="577210" cy="56492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4842030" y="2931790"/>
            <a:ext cx="360040" cy="2772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6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sz="quarter" idx="22"/>
          </p:nvPr>
        </p:nvSpPr>
        <p:spPr>
          <a:xfrm>
            <a:off x="2186735" y="1109412"/>
            <a:ext cx="6390709" cy="360040"/>
          </a:xfrm>
          <a:solidFill>
            <a:srgbClr val="FFC000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zh-TW" altLang="en-US" sz="1800" dirty="0" smtClean="0"/>
              <a:t>透過</a:t>
            </a:r>
            <a:r>
              <a:rPr lang="en-US" altLang="zh-TW" sz="1800" dirty="0" smtClean="0"/>
              <a:t>FTP</a:t>
            </a:r>
            <a:r>
              <a:rPr lang="zh-TW" altLang="en-US" sz="1800" dirty="0" smtClean="0"/>
              <a:t>，取得機台</a:t>
            </a:r>
            <a:r>
              <a:rPr lang="en-US" altLang="zh-TW" sz="1800" dirty="0" smtClean="0"/>
              <a:t>16</a:t>
            </a:r>
            <a:r>
              <a:rPr lang="zh-TW" altLang="en-US" sz="1800" dirty="0" smtClean="0"/>
              <a:t>進制</a:t>
            </a:r>
            <a:r>
              <a:rPr lang="en-US" altLang="zh-TW" sz="1800" dirty="0" smtClean="0"/>
              <a:t>Recipe log</a:t>
            </a:r>
            <a:r>
              <a:rPr lang="zh-TW" altLang="en-US" sz="1800" dirty="0" smtClean="0"/>
              <a:t>，並撰寫程式轉成</a:t>
            </a:r>
            <a:r>
              <a:rPr lang="en-US" altLang="zh-TW" sz="1800" dirty="0" smtClean="0"/>
              <a:t>10</a:t>
            </a:r>
            <a:r>
              <a:rPr lang="zh-TW" altLang="en-US" sz="1800" dirty="0" smtClean="0"/>
              <a:t>進制</a:t>
            </a:r>
            <a:endParaRPr lang="en-US" altLang="zh-TW" sz="1800" dirty="0" smtClean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1500" y="74316"/>
            <a:ext cx="7374505" cy="585065"/>
          </a:xfrm>
        </p:spPr>
        <p:txBody>
          <a:bodyPr>
            <a:normAutofit/>
          </a:bodyPr>
          <a:lstStyle/>
          <a:p>
            <a:r>
              <a:rPr lang="en-US" altLang="zh-TW" sz="3200" b="1" dirty="0" smtClean="0"/>
              <a:t>FTP</a:t>
            </a:r>
            <a:r>
              <a:rPr lang="zh-TW" altLang="en-US" sz="3200" b="1" dirty="0"/>
              <a:t>取得</a:t>
            </a:r>
            <a:r>
              <a:rPr lang="en-US" altLang="zh-TW" sz="3200" b="1" dirty="0"/>
              <a:t>Recipe data</a:t>
            </a:r>
            <a:r>
              <a:rPr lang="zh-TW" altLang="en-US" sz="3200" b="1" dirty="0"/>
              <a:t>並修改</a:t>
            </a:r>
            <a:r>
              <a:rPr lang="en-US" altLang="zh-TW" sz="3200" b="1" dirty="0"/>
              <a:t>log</a:t>
            </a:r>
            <a:r>
              <a:rPr lang="zh-TW" altLang="en-US" sz="3200" b="1" dirty="0"/>
              <a:t>資</a:t>
            </a:r>
            <a:r>
              <a:rPr lang="zh-TW" altLang="en-US" sz="3200" b="1" dirty="0" smtClean="0"/>
              <a:t>訊</a:t>
            </a:r>
            <a:endParaRPr lang="zh-TW" altLang="en-US" sz="32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15543"/>
              </p:ext>
            </p:extLst>
          </p:nvPr>
        </p:nvGraphicFramePr>
        <p:xfrm>
          <a:off x="2051719" y="1536635"/>
          <a:ext cx="6654464" cy="2565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5596"/>
                <a:gridCol w="1778540"/>
                <a:gridCol w="508461"/>
                <a:gridCol w="214787"/>
                <a:gridCol w="818052"/>
                <a:gridCol w="960488"/>
                <a:gridCol w="1778540"/>
              </a:tblGrid>
              <a:tr h="233594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effectLst/>
                        </a:rPr>
                        <a:t>廠別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8A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335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IP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PD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FTP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335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100.00%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233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BM10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NSK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>
                          <a:effectLst/>
                        </a:rPr>
                        <a:t>　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077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10.97.238.103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FFRALN10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1234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2"/>
                        </a:rPr>
                        <a:t>ftp://FFRALN10:1234@10.97.238.103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077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FFGALN10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1234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3"/>
                        </a:rPr>
                        <a:t>ftp://FFGALN10:1234@10.97.238.102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077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10.97.238.101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FFBALN10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4"/>
                        </a:rPr>
                        <a:t>ftp://FFBALN10:1234@10.97.238.101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  <a:tr h="4077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PS10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10.97.238.104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FFSALN10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OK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linkClick r:id="rId5"/>
                        </a:rPr>
                        <a:t>ftp://FFSALN10:1234@10.97.238.104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7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手繪多邊形 11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45" y="743831"/>
            <a:ext cx="1264444" cy="42862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46099" y="76201"/>
            <a:ext cx="258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</a:rPr>
              <a:t>Recipe</a:t>
            </a:r>
            <a:r>
              <a:rPr lang="zh-TW" altLang="en-US" sz="3200" dirty="0">
                <a:latin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</a:rPr>
              <a:t>D</a:t>
            </a:r>
            <a:r>
              <a:rPr lang="en-US" altLang="zh-TW" sz="3200" dirty="0" smtClean="0">
                <a:latin typeface="微軟正黑體" panose="020B0604030504040204" pitchFamily="34" charset="-120"/>
              </a:rPr>
              <a:t>ata</a:t>
            </a:r>
            <a:endParaRPr lang="zh-TW" altLang="en-US" sz="3200" dirty="0">
              <a:latin typeface="微軟正黑體" panose="020B0604030504040204" pitchFamily="34" charset="-12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77045" y="1851069"/>
            <a:ext cx="3285365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使用</a:t>
            </a:r>
            <a:r>
              <a:rPr lang="en-US" altLang="zh-TW" sz="2000" dirty="0" smtClean="0"/>
              <a:t>Python</a:t>
            </a:r>
            <a:r>
              <a:rPr lang="zh-TW" altLang="en-US" sz="2000" dirty="0" smtClean="0"/>
              <a:t>程式連接</a:t>
            </a:r>
            <a:r>
              <a:rPr lang="en-US" altLang="zh-TW" sz="2000" dirty="0" smtClean="0"/>
              <a:t>FTP</a:t>
            </a:r>
            <a:r>
              <a:rPr lang="zh-TW" altLang="en-US" sz="2000" dirty="0" smtClean="0"/>
              <a:t>，把機台</a:t>
            </a:r>
            <a:r>
              <a:rPr lang="en-US" altLang="zh-TW" sz="2000" dirty="0" smtClean="0"/>
              <a:t>Recipe</a:t>
            </a:r>
            <a:r>
              <a:rPr lang="zh-TW" altLang="en-US" sz="2000" dirty="0" smtClean="0"/>
              <a:t>資料載入</a:t>
            </a:r>
            <a:r>
              <a:rPr lang="en-US" altLang="zh-TW" sz="2000" dirty="0" smtClean="0"/>
              <a:t>DB</a:t>
            </a:r>
            <a:r>
              <a:rPr lang="zh-TW" altLang="en-US" sz="2000" dirty="0" smtClean="0"/>
              <a:t>中</a:t>
            </a:r>
            <a:endParaRPr lang="en-US" altLang="zh-TW" sz="2000" dirty="0" smtClean="0"/>
          </a:p>
          <a:p>
            <a:r>
              <a:rPr lang="zh-TW" altLang="en-US" sz="2000" dirty="0" smtClean="0"/>
              <a:t>原始檔案為</a:t>
            </a:r>
            <a:r>
              <a:rPr lang="en-US" altLang="zh-TW" sz="2000" dirty="0" smtClean="0"/>
              <a:t>16</a:t>
            </a:r>
            <a:r>
              <a:rPr lang="zh-TW" altLang="en-US" sz="2000" dirty="0" smtClean="0"/>
              <a:t>進制檔案，左側為使用程式轉換為</a:t>
            </a:r>
            <a:r>
              <a:rPr lang="en-US" altLang="zh-TW" sz="2000" dirty="0" smtClean="0"/>
              <a:t>10</a:t>
            </a:r>
            <a:r>
              <a:rPr lang="zh-TW" altLang="en-US" sz="2000" dirty="0" smtClean="0"/>
              <a:t>進制的結果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82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26376" y="191310"/>
            <a:ext cx="1854520" cy="58477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專案摘要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653594" y="1530351"/>
            <a:ext cx="8562975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289201" y="1528763"/>
            <a:ext cx="6968219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21559" y="1633711"/>
            <a:ext cx="2139958" cy="4445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21559" y="1633711"/>
            <a:ext cx="213995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299588" y="1438448"/>
            <a:ext cx="6236045" cy="473075"/>
          </a:xfrm>
          <a:prstGeom prst="rect">
            <a:avLst/>
          </a:prstGeom>
          <a:solidFill>
            <a:srgbClr val="FC6F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1875"/>
              </a:lnSpc>
              <a:defRPr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</a:rPr>
              <a:t>現行</a:t>
            </a:r>
            <a:r>
              <a:rPr lang="en-US" altLang="zh-TW" sz="2000" b="1" dirty="0" smtClean="0">
                <a:solidFill>
                  <a:prstClr val="black"/>
                </a:solidFill>
                <a:latin typeface="微軟正黑體" pitchFamily="34" charset="-120"/>
              </a:rPr>
              <a:t>Running 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</a:rPr>
              <a:t>Mode 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</a:rPr>
              <a:t>補償</a:t>
            </a:r>
            <a:r>
              <a:rPr lang="zh-TW" altLang="en-US" sz="20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</a:rPr>
              <a:t>皆需停機補值 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</a:rPr>
              <a:t>，無法 </a:t>
            </a:r>
            <a:r>
              <a:rPr lang="en-US" altLang="zh-TW" sz="2000" b="1" dirty="0">
                <a:solidFill>
                  <a:prstClr val="black"/>
                </a:solidFill>
                <a:latin typeface="微軟正黑體" pitchFamily="34" charset="-120"/>
              </a:rPr>
              <a:t>Run </a:t>
            </a: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</a:rPr>
              <a:t>貨中補值</a:t>
            </a:r>
            <a:endParaRPr lang="en-US" altLang="zh-TW" sz="2000" b="1" dirty="0">
              <a:solidFill>
                <a:prstClr val="black"/>
              </a:solidFill>
              <a:latin typeface="微軟正黑體" pitchFamily="34" charset="-120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2299588" y="191152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CC5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2299588" y="1911523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21559" y="2384598"/>
            <a:ext cx="2139958" cy="473075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21559" y="2384598"/>
            <a:ext cx="213995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2299588" y="2217911"/>
            <a:ext cx="5750548" cy="473075"/>
          </a:xfrm>
          <a:prstGeom prst="rect">
            <a:avLst/>
          </a:prstGeom>
          <a:solidFill>
            <a:srgbClr val="273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2299588" y="2217911"/>
            <a:ext cx="575054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2299588" y="2690986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6"/>
          <p:cNvSpPr>
            <a:spLocks/>
          </p:cNvSpPr>
          <p:nvPr/>
        </p:nvSpPr>
        <p:spPr bwMode="auto">
          <a:xfrm>
            <a:off x="2299588" y="2690986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621559" y="3164061"/>
            <a:ext cx="2139958" cy="473075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621559" y="3164061"/>
            <a:ext cx="213995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2299588" y="2997374"/>
            <a:ext cx="4490456" cy="473075"/>
          </a:xfrm>
          <a:prstGeom prst="rect">
            <a:avLst/>
          </a:prstGeom>
          <a:solidFill>
            <a:srgbClr val="505B6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2216315" y="2997374"/>
            <a:ext cx="449045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1"/>
          <p:cNvSpPr>
            <a:spLocks/>
          </p:cNvSpPr>
          <p:nvPr/>
        </p:nvSpPr>
        <p:spPr bwMode="auto">
          <a:xfrm>
            <a:off x="2299588" y="3470449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343A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"/>
          <p:cNvSpPr>
            <a:spLocks/>
          </p:cNvSpPr>
          <p:nvPr/>
        </p:nvSpPr>
        <p:spPr bwMode="auto">
          <a:xfrm>
            <a:off x="2299588" y="3470449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23"/>
          <p:cNvSpPr>
            <a:spLocks noChangeArrowheads="1"/>
          </p:cNvSpPr>
          <p:nvPr/>
        </p:nvSpPr>
        <p:spPr bwMode="auto">
          <a:xfrm>
            <a:off x="621559" y="3943524"/>
            <a:ext cx="2139958" cy="4445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621559" y="3943524"/>
            <a:ext cx="213995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Rectangle 25"/>
          <p:cNvSpPr>
            <a:spLocks noChangeArrowheads="1"/>
          </p:cNvSpPr>
          <p:nvPr/>
        </p:nvSpPr>
        <p:spPr bwMode="auto">
          <a:xfrm>
            <a:off x="2299588" y="3748261"/>
            <a:ext cx="3274356" cy="473075"/>
          </a:xfrm>
          <a:prstGeom prst="rect">
            <a:avLst/>
          </a:prstGeom>
          <a:solidFill>
            <a:srgbClr val="FFCC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2299588" y="3748261"/>
            <a:ext cx="3274356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2299588" y="4221336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28"/>
          <p:cNvSpPr>
            <a:spLocks/>
          </p:cNvSpPr>
          <p:nvPr/>
        </p:nvSpPr>
        <p:spPr bwMode="auto">
          <a:xfrm>
            <a:off x="2299588" y="4221336"/>
            <a:ext cx="461929" cy="166688"/>
          </a:xfrm>
          <a:custGeom>
            <a:avLst/>
            <a:gdLst>
              <a:gd name="T0" fmla="*/ 294 w 294"/>
              <a:gd name="T1" fmla="*/ 0 h 105"/>
              <a:gd name="T2" fmla="*/ 0 w 294"/>
              <a:gd name="T3" fmla="*/ 0 h 105"/>
              <a:gd name="T4" fmla="*/ 294 w 294"/>
              <a:gd name="T5" fmla="*/ 105 h 105"/>
              <a:gd name="T6" fmla="*/ 294 w 294"/>
              <a:gd name="T7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4" h="105">
                <a:moveTo>
                  <a:pt x="294" y="0"/>
                </a:moveTo>
                <a:lnTo>
                  <a:pt x="0" y="0"/>
                </a:lnTo>
                <a:lnTo>
                  <a:pt x="294" y="105"/>
                </a:lnTo>
                <a:lnTo>
                  <a:pt x="294" y="0"/>
                </a:lnTo>
              </a:path>
            </a:pathLst>
          </a:custGeom>
          <a:solidFill>
            <a:srgbClr val="EAA2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TextBox 28"/>
          <p:cNvSpPr txBox="1"/>
          <p:nvPr/>
        </p:nvSpPr>
        <p:spPr>
          <a:xfrm>
            <a:off x="1015880" y="158743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問題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8" name="TextBox 30"/>
          <p:cNvSpPr txBox="1"/>
          <p:nvPr/>
        </p:nvSpPr>
        <p:spPr>
          <a:xfrm>
            <a:off x="1034168" y="235485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目的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9" name="TextBox 31"/>
          <p:cNvSpPr txBox="1"/>
          <p:nvPr/>
        </p:nvSpPr>
        <p:spPr>
          <a:xfrm>
            <a:off x="1015880" y="39041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落</a:t>
            </a:r>
            <a:r>
              <a:rPr lang="zh-TW" altLang="en-US" sz="2800" dirty="0">
                <a:solidFill>
                  <a:schemeClr val="bg1"/>
                </a:solidFill>
              </a:rPr>
              <a:t>地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2"/>
          <p:cNvSpPr txBox="1"/>
          <p:nvPr/>
        </p:nvSpPr>
        <p:spPr>
          <a:xfrm>
            <a:off x="1015880" y="31389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系統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388382" y="2266676"/>
            <a:ext cx="6279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微軟正黑體" pitchFamily="34" charset="-120"/>
              </a:rPr>
              <a:t>達成不停</a:t>
            </a:r>
            <a:r>
              <a:rPr lang="zh-TW" altLang="en-US" sz="2000" dirty="0">
                <a:solidFill>
                  <a:schemeClr val="bg1"/>
                </a:solidFill>
                <a:latin typeface="微軟正黑體" pitchFamily="34" charset="-120"/>
              </a:rPr>
              <a:t>機補值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itchFamily="34" charset="-120"/>
              </a:rPr>
              <a:t>，提高產</a:t>
            </a:r>
            <a:r>
              <a:rPr lang="zh-TW" altLang="en-US" sz="2000" dirty="0">
                <a:solidFill>
                  <a:schemeClr val="bg1"/>
                </a:solidFill>
                <a:latin typeface="微軟正黑體" pitchFamily="34" charset="-120"/>
              </a:rPr>
              <a:t>能 </a:t>
            </a:r>
            <a:endParaRPr lang="en-US" altLang="zh-TW" sz="2000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388382" y="3040791"/>
            <a:ext cx="4350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補值網頁系統開發，達到自動</a:t>
            </a:r>
            <a:r>
              <a:rPr lang="en-US" altLang="zh-TW" sz="1600" dirty="0" smtClean="0">
                <a:solidFill>
                  <a:schemeClr val="bg1"/>
                </a:solidFill>
              </a:rPr>
              <a:t>Key in</a:t>
            </a:r>
            <a:r>
              <a:rPr lang="zh-TW" altLang="en-US" sz="1600" dirty="0" smtClean="0">
                <a:solidFill>
                  <a:schemeClr val="bg1"/>
                </a:solidFill>
              </a:rPr>
              <a:t>數值效果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280896" y="3739688"/>
            <a:ext cx="314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Auto Process</a:t>
            </a:r>
            <a:r>
              <a:rPr lang="zh-TW" altLang="en-US" dirty="0">
                <a:solidFill>
                  <a:srgbClr val="002060"/>
                </a:solidFill>
              </a:rPr>
              <a:t>常駐機台掃描，機台檔案修改追蹤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38857" y="594934"/>
            <a:ext cx="646798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 smtClean="0">
                <a:latin typeface="微軟正黑體" panose="020B0604030504040204" pitchFamily="34" charset="-120"/>
              </a:rPr>
              <a:t>Recipe</a:t>
            </a:r>
            <a:r>
              <a:rPr lang="zh-TW" altLang="en-US" dirty="0" smtClean="0">
                <a:latin typeface="微軟正黑體" panose="020B0604030504040204" pitchFamily="34" charset="-120"/>
              </a:rPr>
              <a:t>十進制檔案存入</a:t>
            </a:r>
            <a:r>
              <a:rPr lang="en-US" altLang="zh-TW" dirty="0" smtClean="0">
                <a:latin typeface="微軟正黑體" panose="020B0604030504040204" pitchFamily="34" charset="-120"/>
              </a:rPr>
              <a:t>DB</a:t>
            </a:r>
            <a:r>
              <a:rPr lang="zh-TW" altLang="en-US" dirty="0">
                <a:latin typeface="微軟正黑體" panose="020B0604030504040204" pitchFamily="34" charset="-120"/>
              </a:rPr>
              <a:t>中</a:t>
            </a:r>
            <a:r>
              <a:rPr lang="zh-TW" altLang="en-US" dirty="0" smtClean="0">
                <a:latin typeface="微軟正黑體" panose="020B0604030504040204" pitchFamily="34" charset="-120"/>
              </a:rPr>
              <a:t>，</a:t>
            </a:r>
            <a:r>
              <a:rPr lang="en-US" altLang="zh-TW" dirty="0" smtClean="0">
                <a:latin typeface="微軟正黑體" panose="020B0604030504040204" pitchFamily="34" charset="-120"/>
              </a:rPr>
              <a:t>Recipe</a:t>
            </a:r>
            <a:r>
              <a:rPr lang="zh-TW" altLang="en-US" dirty="0" smtClean="0">
                <a:latin typeface="微軟正黑體" panose="020B0604030504040204" pitchFamily="34" charset="-120"/>
              </a:rPr>
              <a:t>紀錄與網</a:t>
            </a:r>
            <a:r>
              <a:rPr lang="zh-TW" altLang="en-US" dirty="0">
                <a:latin typeface="微軟正黑體" panose="020B0604030504040204" pitchFamily="34" charset="-120"/>
              </a:rPr>
              <a:t>頁</a:t>
            </a:r>
            <a:r>
              <a:rPr lang="zh-TW" altLang="en-US" dirty="0" smtClean="0">
                <a:latin typeface="微軟正黑體" panose="020B0604030504040204" pitchFamily="34" charset="-120"/>
              </a:rPr>
              <a:t>最新補值紀錄比較，假如不一致，執行</a:t>
            </a:r>
            <a:r>
              <a:rPr lang="en-US" altLang="zh-TW" dirty="0" smtClean="0">
                <a:latin typeface="微軟正黑體" panose="020B0604030504040204" pitchFamily="34" charset="-120"/>
              </a:rPr>
              <a:t>Update Recipe </a:t>
            </a:r>
            <a:r>
              <a:rPr lang="zh-TW" altLang="en-US" dirty="0" smtClean="0">
                <a:latin typeface="微軟正黑體" panose="020B0604030504040204" pitchFamily="34" charset="-120"/>
              </a:rPr>
              <a:t>，再傳回機台中</a:t>
            </a:r>
            <a:r>
              <a:rPr lang="en-US" altLang="zh-TW" dirty="0" smtClean="0">
                <a:latin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</a:rPr>
              <a:t>第三階段</a:t>
            </a:r>
            <a:r>
              <a:rPr lang="en-US" altLang="zh-TW" dirty="0" smtClean="0">
                <a:latin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89" y="1831141"/>
            <a:ext cx="1517813" cy="17850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2" b="81802"/>
          <a:stretch/>
        </p:blipFill>
        <p:spPr>
          <a:xfrm>
            <a:off x="3043035" y="1194712"/>
            <a:ext cx="5887063" cy="5791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922" b="77365"/>
          <a:stretch/>
        </p:blipFill>
        <p:spPr>
          <a:xfrm>
            <a:off x="3673474" y="2284286"/>
            <a:ext cx="5090322" cy="5535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832140" y="1857112"/>
            <a:ext cx="585065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比</a:t>
            </a:r>
            <a:r>
              <a:rPr lang="zh-TW" altLang="en-US" dirty="0"/>
              <a:t>對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673474" y="3078832"/>
            <a:ext cx="2475275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不一致，覆蓋回相對應欄位</a:t>
            </a:r>
            <a:endParaRPr lang="en-US" altLang="zh-TW" dirty="0" smtClean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412" y="3782785"/>
            <a:ext cx="2875972" cy="1110059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 rot="10800000">
            <a:off x="4991658" y="3483896"/>
            <a:ext cx="675075" cy="6693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flipV="1">
            <a:off x="6719883" y="3481780"/>
            <a:ext cx="675075" cy="6507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91492" y="3078356"/>
            <a:ext cx="61534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一致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542330" y="3876895"/>
            <a:ext cx="1476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/>
              <a:t>程式不作動</a:t>
            </a:r>
            <a:endParaRPr lang="zh-TW" altLang="en-US" sz="1600" dirty="0"/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2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3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18208" y="61558"/>
            <a:ext cx="3555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R2R</a:t>
            </a:r>
            <a:r>
              <a:rPr lang="zh-TW" altLang="en-US" sz="3200" dirty="0" smtClean="0"/>
              <a:t>參數修改架構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87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2173321" y="1491630"/>
            <a:ext cx="6687984" cy="258140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783595" y="-8348"/>
            <a:ext cx="7689540" cy="630128"/>
          </a:xfrm>
        </p:spPr>
        <p:txBody>
          <a:bodyPr/>
          <a:lstStyle/>
          <a:p>
            <a:r>
              <a:rPr lang="en-US" altLang="zh-TW" dirty="0" smtClean="0"/>
              <a:t>Recipe log </a:t>
            </a:r>
            <a:r>
              <a:rPr lang="zh-TW" altLang="en-US" dirty="0" smtClean="0"/>
              <a:t>丟回機台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66855" y="1091762"/>
            <a:ext cx="532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補值參</a:t>
            </a:r>
            <a:r>
              <a:rPr lang="zh-TW" altLang="en-US" sz="2000" dirty="0" smtClean="0"/>
              <a:t>數</a:t>
            </a:r>
            <a:r>
              <a:rPr lang="en-US" altLang="zh-TW" sz="2000" dirty="0" smtClean="0"/>
              <a:t>10</a:t>
            </a:r>
            <a:r>
              <a:rPr lang="zh-TW" altLang="en-US" sz="2000" dirty="0" smtClean="0"/>
              <a:t>轉</a:t>
            </a:r>
            <a:r>
              <a:rPr lang="zh-TW" altLang="en-US" sz="2000" dirty="0"/>
              <a:t>成</a:t>
            </a:r>
            <a:r>
              <a:rPr lang="en-US" altLang="zh-TW" sz="2000" dirty="0"/>
              <a:t>16</a:t>
            </a:r>
            <a:r>
              <a:rPr lang="zh-TW" altLang="en-US" sz="2000" dirty="0"/>
              <a:t>進制讀寫入相對應欄位中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0" name="手繪多邊形 9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313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244328" y="1287955"/>
            <a:ext cx="26553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464F5A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>
                <a:solidFill>
                  <a:srgbClr val="464F5A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1200" dirty="0">
              <a:solidFill>
                <a:srgbClr val="464F5A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58932" y="391144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落地流程</a:t>
            </a:r>
            <a:endParaRPr lang="en-US" altLang="zh-TW" sz="3200" b="1" dirty="0" smtClean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3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1"/>
          <p:cNvGrpSpPr/>
          <p:nvPr/>
        </p:nvGrpSpPr>
        <p:grpSpPr>
          <a:xfrm>
            <a:off x="5328084" y="951570"/>
            <a:ext cx="604164" cy="734360"/>
            <a:chOff x="743736" y="1172901"/>
            <a:chExt cx="1047638" cy="913311"/>
          </a:xfrm>
        </p:grpSpPr>
        <p:pic>
          <p:nvPicPr>
            <p:cNvPr id="5" name="Picture 7" descr="C:\Users\casperchang\AppData\Local\Microsoft\Windows\Temporary Internet Files\Content.IE5\Y39A3Q2U\1200px-Computer_n_screen.svg[1].png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743736" y="1172901"/>
              <a:ext cx="936480" cy="777489"/>
            </a:xfrm>
            <a:prstGeom prst="rect">
              <a:avLst/>
            </a:prstGeom>
            <a:noFill/>
          </p:spPr>
        </p:pic>
        <p:sp>
          <p:nvSpPr>
            <p:cNvPr id="6" name="文字方塊 5"/>
            <p:cNvSpPr txBox="1"/>
            <p:nvPr/>
          </p:nvSpPr>
          <p:spPr>
            <a:xfrm>
              <a:off x="1020855" y="1856546"/>
              <a:ext cx="770519" cy="229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EQP-PC</a:t>
              </a:r>
              <a:endParaRPr lang="zh-TW" altLang="en-US" sz="600" dirty="0"/>
            </a:p>
          </p:txBody>
        </p:sp>
      </p:grpSp>
      <p:grpSp>
        <p:nvGrpSpPr>
          <p:cNvPr id="7" name="群組 93"/>
          <p:cNvGrpSpPr/>
          <p:nvPr/>
        </p:nvGrpSpPr>
        <p:grpSpPr>
          <a:xfrm>
            <a:off x="3498811" y="1053304"/>
            <a:ext cx="594068" cy="778733"/>
            <a:chOff x="1874973" y="3645022"/>
            <a:chExt cx="1224136" cy="1725752"/>
          </a:xfrm>
        </p:grpSpPr>
        <p:pic>
          <p:nvPicPr>
            <p:cNvPr id="8" name="Picture 6" descr="C:\Users\casperchang\AppData\Local\Microsoft\Windows\Temporary Internet Files\Content.IE5\PJAR2A9G\1200px-Gnome-fs-server.svg[1]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1874973" y="3645022"/>
              <a:ext cx="1224136" cy="1224135"/>
            </a:xfrm>
            <a:prstGeom prst="rect">
              <a:avLst/>
            </a:prstGeom>
            <a:noFill/>
          </p:spPr>
        </p:pic>
        <p:sp>
          <p:nvSpPr>
            <p:cNvPr id="9" name="文字方塊 8"/>
            <p:cNvSpPr txBox="1"/>
            <p:nvPr/>
          </p:nvSpPr>
          <p:spPr>
            <a:xfrm>
              <a:off x="2125412" y="4961535"/>
              <a:ext cx="852874" cy="409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" dirty="0"/>
                <a:t>OA</a:t>
              </a:r>
              <a:r>
                <a:rPr lang="zh-TW" altLang="en-US" sz="600" dirty="0"/>
                <a:t> </a:t>
              </a:r>
              <a:r>
                <a:rPr lang="en-US" altLang="zh-TW" sz="600" dirty="0"/>
                <a:t>PC</a:t>
              </a:r>
              <a:endParaRPr lang="zh-TW" altLang="en-US" sz="600" dirty="0"/>
            </a:p>
          </p:txBody>
        </p:sp>
      </p:grpSp>
      <p:cxnSp>
        <p:nvCxnSpPr>
          <p:cNvPr id="10" name="直線單箭頭接點 9"/>
          <p:cNvCxnSpPr/>
          <p:nvPr/>
        </p:nvCxnSpPr>
        <p:spPr>
          <a:xfrm flipH="1">
            <a:off x="4200890" y="1447460"/>
            <a:ext cx="102611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279721" y="1501466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" b="1" dirty="0"/>
              <a:t>取回機台資料</a:t>
            </a:r>
            <a:endParaRPr lang="en-US" altLang="zh-TW" sz="600" b="1" dirty="0"/>
          </a:p>
          <a:p>
            <a:pPr algn="ctr"/>
            <a:r>
              <a:rPr lang="en-US" altLang="zh-TW" sz="600" b="1" dirty="0"/>
              <a:t>Recipe Log</a:t>
            </a:r>
            <a:endParaRPr lang="zh-TW" altLang="en-US" sz="600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902968" y="1539357"/>
            <a:ext cx="339207" cy="36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359025" y="3888432"/>
            <a:ext cx="1214753" cy="116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2549455" y="3882153"/>
            <a:ext cx="1158449" cy="116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" name="群組 71"/>
          <p:cNvGrpSpPr/>
          <p:nvPr/>
        </p:nvGrpSpPr>
        <p:grpSpPr>
          <a:xfrm>
            <a:off x="1601670" y="1005576"/>
            <a:ext cx="1687641" cy="1350150"/>
            <a:chOff x="899592" y="1268760"/>
            <a:chExt cx="2250188" cy="1800200"/>
          </a:xfrm>
        </p:grpSpPr>
        <p:sp>
          <p:nvSpPr>
            <p:cNvPr id="26" name="矩形 25"/>
            <p:cNvSpPr/>
            <p:nvPr/>
          </p:nvSpPr>
          <p:spPr bwMode="auto">
            <a:xfrm>
              <a:off x="899592" y="1268760"/>
              <a:ext cx="1800200" cy="2160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1" hangingPunct="1"/>
              <a:r>
                <a:rPr lang="en-US" altLang="zh-TW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00</a:t>
              </a:r>
              <a:r>
                <a:rPr lang="zh-TW" altLang="en-US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座標為 正 </a:t>
              </a:r>
              <a:r>
                <a:rPr lang="en-US" altLang="zh-TW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/</a:t>
              </a:r>
              <a:r>
                <a:rPr lang="zh-TW" altLang="en-US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 </a:t>
              </a:r>
              <a:r>
                <a:rPr lang="en-US" altLang="zh-TW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FF </a:t>
              </a:r>
              <a:r>
                <a:rPr lang="zh-TW" altLang="en-US" sz="600" dirty="0">
                  <a:solidFill>
                    <a:schemeClr val="tx1"/>
                  </a:solidFill>
                  <a:latin typeface="Arial" pitchFamily="-65" charset="0"/>
                  <a:ea typeface="新細明體" pitchFamily="-65" charset="-120"/>
                  <a:cs typeface="新細明體" pitchFamily="-65" charset="-120"/>
                </a:rPr>
                <a:t>座標為 負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899592" y="2395036"/>
              <a:ext cx="2250188" cy="6739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6" name="群組 48"/>
            <p:cNvGrpSpPr/>
            <p:nvPr/>
          </p:nvGrpSpPr>
          <p:grpSpPr>
            <a:xfrm>
              <a:off x="899592" y="1544548"/>
              <a:ext cx="1953977" cy="732324"/>
              <a:chOff x="213906" y="3265435"/>
              <a:chExt cx="4214191" cy="1440184"/>
            </a:xfrm>
          </p:grpSpPr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213906" y="3265435"/>
                <a:ext cx="4214191" cy="144018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矩形 17"/>
              <p:cNvSpPr/>
              <p:nvPr/>
            </p:nvSpPr>
            <p:spPr bwMode="auto">
              <a:xfrm>
                <a:off x="1590259" y="3664947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522174" y="3674886"/>
                <a:ext cx="45499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82188" y="4005115"/>
                <a:ext cx="48336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1590259" y="3998886"/>
                <a:ext cx="481100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3420308" y="4008825"/>
                <a:ext cx="462672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690144" y="4345283"/>
                <a:ext cx="475406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 bwMode="auto">
              <a:xfrm>
                <a:off x="2510252" y="4348993"/>
                <a:ext cx="466917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3430245" y="4339054"/>
                <a:ext cx="452733" cy="3240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eaLnBrk="1" hangingPunct="1"/>
                <a:endParaRPr lang="zh-TW" altLang="en-US" sz="1350">
                  <a:latin typeface="Arial" pitchFamily="-65" charset="0"/>
                  <a:ea typeface="新細明體" pitchFamily="-65" charset="-120"/>
                  <a:cs typeface="新細明體" pitchFamily="-65" charset="-120"/>
                </a:endParaRPr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1331640" y="2060848"/>
              <a:ext cx="1440160" cy="610395"/>
              <a:chOff x="833878" y="2673887"/>
              <a:chExt cx="1941195" cy="1547201"/>
            </a:xfrm>
          </p:grpSpPr>
          <p:cxnSp>
            <p:nvCxnSpPr>
              <p:cNvPr id="28" name="直線單箭頭接點 27"/>
              <p:cNvCxnSpPr/>
              <p:nvPr/>
            </p:nvCxnSpPr>
            <p:spPr>
              <a:xfrm flipH="1" flipV="1">
                <a:off x="833878" y="2761055"/>
                <a:ext cx="102163" cy="1373009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 flipH="1" flipV="1">
                <a:off x="1319177" y="2673887"/>
                <a:ext cx="170068" cy="1340540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/>
              <p:cNvCxnSpPr/>
              <p:nvPr/>
            </p:nvCxnSpPr>
            <p:spPr>
              <a:xfrm flipH="1" flipV="1">
                <a:off x="2631056" y="3068961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/>
              <p:nvPr/>
            </p:nvCxnSpPr>
            <p:spPr>
              <a:xfrm flipH="1" flipV="1">
                <a:off x="1951638" y="3068959"/>
                <a:ext cx="144017" cy="1152127"/>
              </a:xfrm>
              <a:prstGeom prst="straightConnector1">
                <a:avLst/>
              </a:prstGeom>
              <a:ln w="28575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1439652" y="2841780"/>
            <a:ext cx="972108" cy="7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向下箭號 32"/>
          <p:cNvSpPr/>
          <p:nvPr/>
        </p:nvSpPr>
        <p:spPr>
          <a:xfrm rot="10800000">
            <a:off x="1277634" y="2193708"/>
            <a:ext cx="270030" cy="248574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>
              <a:latin typeface="Gill Sans MT" pitchFamily="34" charset="0"/>
            </a:endParaRPr>
          </a:p>
        </p:txBody>
      </p:sp>
      <p:grpSp>
        <p:nvGrpSpPr>
          <p:cNvPr id="34" name="群組 48"/>
          <p:cNvGrpSpPr/>
          <p:nvPr/>
        </p:nvGrpSpPr>
        <p:grpSpPr>
          <a:xfrm>
            <a:off x="6084168" y="951570"/>
            <a:ext cx="1836204" cy="702078"/>
            <a:chOff x="188844" y="3288734"/>
            <a:chExt cx="4214191" cy="1440184"/>
          </a:xfrm>
        </p:grpSpPr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188844" y="3288734"/>
              <a:ext cx="4214191" cy="14401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6" name="矩形 35"/>
            <p:cNvSpPr/>
            <p:nvPr/>
          </p:nvSpPr>
          <p:spPr bwMode="auto">
            <a:xfrm>
              <a:off x="1590259" y="3664947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522174" y="3674886"/>
              <a:ext cx="45499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682188" y="4005115"/>
              <a:ext cx="48336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590259" y="3998886"/>
              <a:ext cx="481100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3420308" y="4008825"/>
              <a:ext cx="462672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690144" y="4345283"/>
              <a:ext cx="475406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510252" y="4348993"/>
              <a:ext cx="466917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430245" y="4339054"/>
              <a:ext cx="452733" cy="324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1" hangingPunct="1"/>
              <a:endParaRPr lang="zh-TW" altLang="en-US" sz="1350">
                <a:latin typeface="Arial" pitchFamily="-65" charset="0"/>
                <a:ea typeface="新細明體" pitchFamily="-65" charset="-120"/>
                <a:cs typeface="新細明體" pitchFamily="-65" charset="-120"/>
              </a:endParaRPr>
            </a:p>
          </p:txBody>
        </p:sp>
      </p:grpSp>
      <p:cxnSp>
        <p:nvCxnSpPr>
          <p:cNvPr id="44" name="直線單箭頭接點 43"/>
          <p:cNvCxnSpPr/>
          <p:nvPr/>
        </p:nvCxnSpPr>
        <p:spPr>
          <a:xfrm>
            <a:off x="4193958" y="1215321"/>
            <a:ext cx="102611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139952" y="837279"/>
            <a:ext cx="339207" cy="36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文字方塊 45"/>
          <p:cNvSpPr txBox="1"/>
          <p:nvPr/>
        </p:nvSpPr>
        <p:spPr>
          <a:xfrm>
            <a:off x="4552620" y="945292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" b="1" dirty="0"/>
              <a:t>丟回機台</a:t>
            </a:r>
            <a:endParaRPr lang="en-US" altLang="zh-TW" sz="600" b="1" dirty="0"/>
          </a:p>
          <a:p>
            <a:pPr algn="ctr"/>
            <a:r>
              <a:rPr lang="en-US" altLang="zh-TW" sz="600" b="1" dirty="0"/>
              <a:t>Recipe Log</a:t>
            </a:r>
            <a:endParaRPr lang="zh-TW" altLang="en-US" sz="600" b="1" dirty="0"/>
          </a:p>
        </p:txBody>
      </p:sp>
      <p:sp>
        <p:nvSpPr>
          <p:cNvPr id="48" name="向下箭號 47"/>
          <p:cNvSpPr/>
          <p:nvPr/>
        </p:nvSpPr>
        <p:spPr>
          <a:xfrm>
            <a:off x="5922150" y="1815666"/>
            <a:ext cx="270030" cy="248574"/>
          </a:xfrm>
          <a:prstGeom prst="downArrow">
            <a:avLst/>
          </a:prstGeom>
          <a:solidFill>
            <a:srgbClr val="449E9A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>
              <a:latin typeface="Gill Sans MT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788278" y="19236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" b="1" dirty="0"/>
              <a:t>Auto Process</a:t>
            </a:r>
          </a:p>
          <a:p>
            <a:r>
              <a:rPr lang="zh-TW" altLang="en-US" sz="600" b="1" dirty="0"/>
              <a:t>常駐機台掃描</a:t>
            </a:r>
            <a:endParaRPr lang="en-US" altLang="zh-TW" sz="600" b="1" dirty="0"/>
          </a:p>
          <a:p>
            <a:r>
              <a:rPr lang="zh-TW" altLang="en-US" sz="600" b="1" dirty="0"/>
              <a:t>機台檔案修改追蹤</a:t>
            </a:r>
            <a:endParaRPr lang="en-US" altLang="zh-TW" sz="600" b="1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143000" y="3003798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1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572000" y="1761660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2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277634" y="735546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3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5976156" y="2247714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6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00192" y="1923679"/>
            <a:ext cx="486054" cy="55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文字方塊 65"/>
          <p:cNvSpPr txBox="1"/>
          <p:nvPr/>
        </p:nvSpPr>
        <p:spPr>
          <a:xfrm>
            <a:off x="1385647" y="2463738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" b="1" dirty="0"/>
              <a:t>ENG</a:t>
            </a:r>
            <a:r>
              <a:rPr lang="zh-TW" altLang="en-US" sz="600" b="1" dirty="0"/>
              <a:t> 輸入補值參數</a:t>
            </a:r>
            <a:endParaRPr lang="en-US" altLang="zh-TW" sz="600" b="1" dirty="0"/>
          </a:p>
          <a:p>
            <a:r>
              <a:rPr lang="zh-TW" altLang="en-US" sz="600" b="1" dirty="0">
                <a:solidFill>
                  <a:srgbClr val="FF0000"/>
                </a:solidFill>
              </a:rPr>
              <a:t>→依照公式提供修改後補值預估 </a:t>
            </a:r>
            <a:r>
              <a:rPr lang="en-US" altLang="zh-TW" sz="600" b="1" dirty="0">
                <a:solidFill>
                  <a:srgbClr val="FF0000"/>
                </a:solidFill>
              </a:rPr>
              <a:t>MQC/MAP</a:t>
            </a:r>
            <a:r>
              <a:rPr lang="zh-TW" altLang="en-US" sz="600" b="1" dirty="0">
                <a:solidFill>
                  <a:srgbClr val="FF0000"/>
                </a:solidFill>
              </a:rPr>
              <a:t> </a:t>
            </a:r>
            <a:endParaRPr lang="en-US" altLang="zh-TW" sz="600" b="1" dirty="0">
              <a:solidFill>
                <a:srgbClr val="FF0000"/>
              </a:solidFill>
            </a:endParaRPr>
          </a:p>
          <a:p>
            <a:r>
              <a:rPr lang="zh-TW" altLang="en-US" sz="600" b="1" dirty="0"/>
              <a:t>確認</a:t>
            </a:r>
            <a:r>
              <a:rPr lang="en-US" altLang="zh-TW" sz="600" b="1" dirty="0"/>
              <a:t>OK</a:t>
            </a:r>
            <a:r>
              <a:rPr lang="zh-TW" altLang="en-US" sz="600" b="1" dirty="0"/>
              <a:t>；執行自動補值程序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1385646" y="365187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" b="1" dirty="0"/>
              <a:t>ALN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MQC</a:t>
            </a:r>
            <a:r>
              <a:rPr lang="zh-TW" altLang="en-US" sz="600" b="1" dirty="0"/>
              <a:t>資訊整合於網頁</a:t>
            </a:r>
            <a:endParaRPr lang="en-US" altLang="zh-TW" sz="600" b="1" dirty="0"/>
          </a:p>
          <a:p>
            <a:r>
              <a:rPr lang="zh-TW" altLang="en-US" sz="600" b="1" dirty="0"/>
              <a:t>秀出 </a:t>
            </a:r>
            <a:r>
              <a:rPr lang="en-US" altLang="zh-TW" sz="600" b="1" dirty="0"/>
              <a:t>MQC/</a:t>
            </a:r>
            <a:r>
              <a:rPr lang="zh-TW" altLang="en-US" sz="600" b="1" dirty="0"/>
              <a:t> </a:t>
            </a:r>
            <a:r>
              <a:rPr lang="en-US" altLang="zh-TW" sz="600" b="1" dirty="0"/>
              <a:t>MAP</a:t>
            </a:r>
            <a:r>
              <a:rPr lang="zh-TW" altLang="en-US" sz="600" b="1" dirty="0"/>
              <a:t> 資料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12" cstate="print"/>
          <a:srcRect l="58281"/>
          <a:stretch>
            <a:fillRect/>
          </a:stretch>
        </p:blipFill>
        <p:spPr bwMode="auto">
          <a:xfrm>
            <a:off x="3065092" y="2787774"/>
            <a:ext cx="695777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12" cstate="print"/>
          <a:srcRect r="60960"/>
          <a:stretch>
            <a:fillRect/>
          </a:stretch>
        </p:blipFill>
        <p:spPr bwMode="auto">
          <a:xfrm>
            <a:off x="2406903" y="2787774"/>
            <a:ext cx="651085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文字方塊 70"/>
          <p:cNvSpPr txBox="1"/>
          <p:nvPr/>
        </p:nvSpPr>
        <p:spPr>
          <a:xfrm>
            <a:off x="4572000" y="735546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4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568798" y="735547"/>
            <a:ext cx="1534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" b="1" dirty="0"/>
              <a:t>將</a:t>
            </a:r>
            <a:r>
              <a:rPr lang="en-US" altLang="zh-TW" sz="600" b="1" dirty="0"/>
              <a:t>ENG</a:t>
            </a:r>
            <a:r>
              <a:rPr lang="zh-TW" altLang="en-US" sz="600" b="1" dirty="0"/>
              <a:t> 輸入補值參數轉成 </a:t>
            </a:r>
            <a:r>
              <a:rPr lang="en-US" altLang="zh-TW" sz="600" b="1" dirty="0"/>
              <a:t>16</a:t>
            </a:r>
            <a:r>
              <a:rPr lang="zh-TW" altLang="en-US" sz="600" b="1" dirty="0"/>
              <a:t>進制</a:t>
            </a:r>
            <a:endParaRPr lang="en-US" altLang="zh-TW" sz="600" b="1" dirty="0"/>
          </a:p>
          <a:p>
            <a:r>
              <a:rPr lang="zh-TW" altLang="en-US" sz="600" b="1" dirty="0"/>
              <a:t>輸入到相對應欄位 </a:t>
            </a:r>
            <a:r>
              <a:rPr lang="en-US" altLang="zh-TW" sz="600" b="1" dirty="0"/>
              <a:t>X/Y/</a:t>
            </a:r>
            <a:r>
              <a:rPr lang="el-GR" altLang="zh-TW" sz="600" b="1" dirty="0">
                <a:latin typeface="微軟正黑體"/>
                <a:ea typeface="微軟正黑體"/>
              </a:rPr>
              <a:t>θ</a:t>
            </a:r>
            <a:r>
              <a:rPr lang="zh-TW" altLang="en-US" sz="600" b="1" dirty="0">
                <a:latin typeface="微軟正黑體"/>
                <a:ea typeface="微軟正黑體"/>
              </a:rPr>
              <a:t>，</a:t>
            </a:r>
            <a:r>
              <a:rPr lang="en-US" altLang="zh-TW" sz="600" b="1" dirty="0">
                <a:latin typeface="微軟正黑體"/>
                <a:ea typeface="微軟正黑體"/>
              </a:rPr>
              <a:t>Doe</a:t>
            </a:r>
            <a:r>
              <a:rPr lang="zh-TW" altLang="en-US" sz="600" b="1" dirty="0">
                <a:latin typeface="微軟正黑體"/>
                <a:ea typeface="微軟正黑體"/>
              </a:rPr>
              <a:t>，</a:t>
            </a:r>
            <a:r>
              <a:rPr lang="en-US" altLang="zh-TW" sz="600" b="1" dirty="0">
                <a:latin typeface="微軟正黑體"/>
                <a:ea typeface="微軟正黑體"/>
              </a:rPr>
              <a:t>Temp</a:t>
            </a:r>
            <a:endParaRPr lang="en-US" altLang="zh-TW" sz="600" b="1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6084168" y="681540"/>
            <a:ext cx="242374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rgbClr val="FFFF00"/>
                </a:solidFill>
              </a:rPr>
              <a:t>5</a:t>
            </a:r>
            <a:endParaRPr lang="zh-TW" altLang="en-US" sz="900" b="1" dirty="0">
              <a:solidFill>
                <a:srgbClr val="FFFF0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287416" y="681975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" b="1" dirty="0"/>
              <a:t>覆蓋回原先檔案存取位置</a:t>
            </a:r>
            <a:endParaRPr lang="en-US" altLang="zh-TW" sz="600" b="1" dirty="0"/>
          </a:p>
        </p:txBody>
      </p:sp>
      <p:sp>
        <p:nvSpPr>
          <p:cNvPr id="85" name="標題 1"/>
          <p:cNvSpPr txBox="1">
            <a:spLocks/>
          </p:cNvSpPr>
          <p:nvPr/>
        </p:nvSpPr>
        <p:spPr bwMode="auto">
          <a:xfrm>
            <a:off x="609164" y="72552"/>
            <a:ext cx="5779294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eaLnBrk="1" hangingPunct="1">
              <a:defRPr/>
            </a:pPr>
            <a:r>
              <a:rPr kumimoji="0" lang="zh-TW" altLang="en-US" sz="3200" b="1" dirty="0">
                <a:solidFill>
                  <a:srgbClr val="404040"/>
                </a:solidFill>
                <a:cs typeface="+mj-cs"/>
              </a:rPr>
              <a:t>現場作業流程</a:t>
            </a:r>
            <a:r>
              <a:rPr kumimoji="0" lang="zh-TW" altLang="en-US" sz="2400" b="1" dirty="0">
                <a:solidFill>
                  <a:srgbClr val="404040"/>
                </a:solidFill>
                <a:cs typeface="+mj-cs"/>
              </a:rPr>
              <a:t> </a:t>
            </a:r>
            <a:r>
              <a:rPr kumimoji="0" lang="en-US" altLang="zh-TW" sz="2400" b="1" dirty="0">
                <a:solidFill>
                  <a:srgbClr val="404040"/>
                </a:solidFill>
                <a:cs typeface="+mj-cs"/>
              </a:rPr>
              <a:t>– </a:t>
            </a:r>
            <a:r>
              <a:rPr kumimoji="0" lang="zh-TW" altLang="en-US" sz="2400" b="1" dirty="0">
                <a:solidFill>
                  <a:srgbClr val="404040"/>
                </a:solidFill>
                <a:cs typeface="+mj-cs"/>
              </a:rPr>
              <a:t>落地流程規劃</a:t>
            </a:r>
          </a:p>
        </p:txBody>
      </p:sp>
      <p:sp>
        <p:nvSpPr>
          <p:cNvPr id="62" name="手繪多邊形 61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0897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1701" y="465516"/>
            <a:ext cx="1750982" cy="232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815916" y="465516"/>
            <a:ext cx="3510390" cy="232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453533" y="2826301"/>
            <a:ext cx="4224701" cy="222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64051" y="0"/>
            <a:ext cx="5618139" cy="558061"/>
          </a:xfrm>
        </p:spPr>
        <p:txBody>
          <a:bodyPr>
            <a:normAutofit fontScale="90000"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</a:rPr>
              <a:t>現場作業流程；</a:t>
            </a:r>
            <a:r>
              <a:rPr lang="en-US" altLang="zh-TW" sz="2700" b="1" dirty="0">
                <a:latin typeface="微軟正黑體" panose="020B0604030504040204" pitchFamily="34" charset="-120"/>
              </a:rPr>
              <a:t>FTP</a:t>
            </a:r>
            <a:r>
              <a:rPr lang="zh-TW" altLang="en-US" sz="2700" b="1" dirty="0">
                <a:latin typeface="微軟正黑體" panose="020B0604030504040204" pitchFamily="34" charset="-120"/>
              </a:rPr>
              <a:t>防火牆設定開放</a:t>
            </a:r>
          </a:p>
        </p:txBody>
      </p:sp>
      <p:sp>
        <p:nvSpPr>
          <p:cNvPr id="11" name="矩形 10"/>
          <p:cNvSpPr/>
          <p:nvPr/>
        </p:nvSpPr>
        <p:spPr>
          <a:xfrm>
            <a:off x="2938240" y="1541352"/>
            <a:ext cx="702078" cy="186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>
              <a:latin typeface="Gill Sans M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19404" y="2413748"/>
            <a:ext cx="702078" cy="186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>
              <a:latin typeface="Gill Sans M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74249" y="3250441"/>
            <a:ext cx="848372" cy="144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500" b="1">
              <a:latin typeface="Gill Sans MT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15183" y="2625756"/>
            <a:ext cx="963725" cy="196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675" b="1" dirty="0"/>
              <a:t>控制台內防火牆選單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465766" y="3435846"/>
            <a:ext cx="963725" cy="196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675" b="1" dirty="0"/>
              <a:t>變更防火牆設定選單</a:t>
            </a:r>
          </a:p>
        </p:txBody>
      </p:sp>
      <p:sp>
        <p:nvSpPr>
          <p:cNvPr id="15" name="手繪多邊形 14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1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975973" y="465516"/>
            <a:ext cx="1838165" cy="9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77635" y="3133784"/>
            <a:ext cx="2617022" cy="181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248364" y="668369"/>
            <a:ext cx="2592288" cy="24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8"/>
          <p:cNvGrpSpPr/>
          <p:nvPr/>
        </p:nvGrpSpPr>
        <p:grpSpPr>
          <a:xfrm>
            <a:off x="3923928" y="1437624"/>
            <a:ext cx="4075047" cy="3510390"/>
            <a:chOff x="3168839" y="620688"/>
            <a:chExt cx="6188485" cy="3912518"/>
          </a:xfrm>
        </p:grpSpPr>
        <p:pic>
          <p:nvPicPr>
            <p:cNvPr id="74757" name="Picture 5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168839" y="620688"/>
              <a:ext cx="3347377" cy="3912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58" name="Picture 6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516216" y="692696"/>
              <a:ext cx="2841108" cy="382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email"/>
          <a:srcRect t="49929" b="13909"/>
          <a:stretch>
            <a:fillRect/>
          </a:stretch>
        </p:blipFill>
        <p:spPr bwMode="auto">
          <a:xfrm>
            <a:off x="5814138" y="600162"/>
            <a:ext cx="183816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-108520" y="66397"/>
            <a:ext cx="8493733" cy="558061"/>
          </a:xfrm>
        </p:spPr>
        <p:txBody>
          <a:bodyPr>
            <a:no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</a:rPr>
              <a:t>現場作業流程；</a:t>
            </a:r>
            <a:r>
              <a:rPr lang="en-US" altLang="zh-TW" sz="2800" b="1" dirty="0">
                <a:latin typeface="微軟正黑體" panose="020B0604030504040204" pitchFamily="34" charset="-120"/>
              </a:rPr>
              <a:t>Auto-Process </a:t>
            </a:r>
            <a:r>
              <a:rPr lang="zh-TW" altLang="en-US" sz="2800" b="1" dirty="0">
                <a:latin typeface="微軟正黑體" panose="020B0604030504040204" pitchFamily="34" charset="-120"/>
              </a:rPr>
              <a:t>病毒管制開放</a:t>
            </a:r>
          </a:p>
        </p:txBody>
      </p:sp>
      <p:sp>
        <p:nvSpPr>
          <p:cNvPr id="10" name="手繪多邊形 9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3312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143001" y="897564"/>
            <a:ext cx="3158765" cy="195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43001" y="2895786"/>
            <a:ext cx="207328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544108" y="2895786"/>
            <a:ext cx="210623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275856" y="2895786"/>
            <a:ext cx="218007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標題 1"/>
          <p:cNvSpPr txBox="1">
            <a:spLocks/>
          </p:cNvSpPr>
          <p:nvPr/>
        </p:nvSpPr>
        <p:spPr bwMode="auto">
          <a:xfrm>
            <a:off x="656565" y="141480"/>
            <a:ext cx="5530879" cy="55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r>
              <a:rPr kumimoji="0"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現場作業流程</a:t>
            </a:r>
            <a:r>
              <a:rPr kumimoji="0"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；</a:t>
            </a:r>
            <a:r>
              <a:rPr kumimoji="0"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FTP</a:t>
            </a:r>
            <a:r>
              <a:rPr kumimoji="0"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rPr>
              <a:t>開通連線測試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897564"/>
            <a:ext cx="2100263" cy="189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手繪多邊形 7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0593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244328" y="1287955"/>
            <a:ext cx="26553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FFC543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1200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87413" y="3911446"/>
            <a:ext cx="3769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/>
              <a:t>實習心得</a:t>
            </a:r>
            <a:r>
              <a:rPr lang="en-US" altLang="zh-TW" sz="3200" dirty="0"/>
              <a:t>&amp;</a:t>
            </a:r>
            <a:r>
              <a:rPr lang="en-US" altLang="zh-TW" sz="3200" dirty="0" smtClean="0"/>
              <a:t>Feed Back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982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5" y="996575"/>
            <a:ext cx="4860540" cy="364376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1734775" y="-6016"/>
            <a:ext cx="7374505" cy="1170130"/>
          </a:xfrm>
        </p:spPr>
        <p:txBody>
          <a:bodyPr/>
          <a:lstStyle/>
          <a:p>
            <a:r>
              <a:rPr lang="zh-TW" altLang="en-US" dirty="0" smtClean="0"/>
              <a:t>實習心得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86535" y="1101732"/>
            <a:ext cx="283531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一開始知道我錄</a:t>
            </a:r>
            <a:r>
              <a:rPr lang="zh-TW" altLang="en-US" sz="1200" dirty="0" smtClean="0"/>
              <a:t>取</a:t>
            </a:r>
            <a:r>
              <a:rPr lang="en-US" altLang="zh-TW" sz="1200" dirty="0" smtClean="0"/>
              <a:t>AUO</a:t>
            </a:r>
            <a:r>
              <a:rPr lang="zh-TW" altLang="en-US" sz="1200" dirty="0" smtClean="0"/>
              <a:t>時</a:t>
            </a:r>
            <a:r>
              <a:rPr lang="zh-TW" altLang="en-US" sz="1200" dirty="0"/>
              <a:t>，心理非常開心，有機會在大二進到大公司</a:t>
            </a:r>
          </a:p>
          <a:p>
            <a:r>
              <a:rPr lang="zh-TW" altLang="en-US" sz="1200" dirty="0"/>
              <a:t>實習，是個很難得的機會，還沒進公司前，就感受到蠻完整的人才培</a:t>
            </a:r>
          </a:p>
          <a:p>
            <a:r>
              <a:rPr lang="zh-TW" altLang="en-US" sz="1200" dirty="0"/>
              <a:t>訓制度，有線上課程可以上，進公司後，也提供還不錯的電腦設備讓</a:t>
            </a:r>
          </a:p>
          <a:p>
            <a:r>
              <a:rPr lang="zh-TW" altLang="en-US" sz="1200" dirty="0"/>
              <a:t>我們使用。工作上我覺得第一個遇到的挑戰就是跨部門的溝通，如</a:t>
            </a:r>
          </a:p>
          <a:p>
            <a:r>
              <a:rPr lang="zh-TW" altLang="en-US" sz="1200" dirty="0"/>
              <a:t>何表達清楚自己需要哪些資料，還有做人基本的禮節都需要注意。</a:t>
            </a:r>
          </a:p>
          <a:p>
            <a:r>
              <a:rPr lang="zh-TW" altLang="en-US" sz="1200" dirty="0"/>
              <a:t>還有我想感謝指導我的</a:t>
            </a:r>
            <a:r>
              <a:rPr lang="en-US" altLang="zh-TW" sz="1200" dirty="0"/>
              <a:t>mentor</a:t>
            </a:r>
            <a:r>
              <a:rPr lang="zh-TW" altLang="en-US" sz="1200" dirty="0"/>
              <a:t>，我經驗比較不足，是他告訴我應該</a:t>
            </a:r>
          </a:p>
          <a:p>
            <a:r>
              <a:rPr lang="zh-TW" altLang="en-US" sz="1200" dirty="0"/>
              <a:t>先做系統分析，然後再去一個個把功能做出來，有他的指導順利很</a:t>
            </a:r>
          </a:p>
          <a:p>
            <a:r>
              <a:rPr lang="zh-TW" altLang="en-US" sz="1200" dirty="0"/>
              <a:t>多。至於平常生活方面，友達的餐點都蠻多樣化的，與同事們相處的</a:t>
            </a:r>
          </a:p>
          <a:p>
            <a:r>
              <a:rPr lang="zh-TW" altLang="en-US" sz="1200" dirty="0"/>
              <a:t>也還不錯，同樣都對科技業有興趣分享的也更多，未來我會很懷念</a:t>
            </a:r>
          </a:p>
          <a:p>
            <a:r>
              <a:rPr lang="zh-TW" altLang="en-US" sz="1200" dirty="0"/>
              <a:t>這段實習的日子。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494602" y="501520"/>
            <a:ext cx="1125125" cy="3150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b="1" i="1" dirty="0" smtClean="0"/>
              <a:t>同事聚餐</a:t>
            </a:r>
            <a:endParaRPr lang="zh-TW" altLang="en-US" b="1" i="1" dirty="0"/>
          </a:p>
        </p:txBody>
      </p:sp>
      <p:sp>
        <p:nvSpPr>
          <p:cNvPr id="6" name="手繪多邊形 5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9460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Auo</a:t>
            </a:r>
            <a:r>
              <a:rPr lang="zh-TW" altLang="en-US" dirty="0" smtClean="0"/>
              <a:t>的</a:t>
            </a:r>
            <a:r>
              <a:rPr lang="zh-TW" altLang="en-US" dirty="0"/>
              <a:t>環境大致上都還不錯，但我覺得軟體如果可以更新會更好，</a:t>
            </a:r>
          </a:p>
          <a:p>
            <a:pPr>
              <a:buNone/>
            </a:pPr>
            <a:r>
              <a:rPr lang="zh-TW" altLang="en-US" dirty="0"/>
              <a:t>畢竟架構不一樣，直接的影響開發的速度，需要時間熟悉介面，除</a:t>
            </a:r>
          </a:p>
          <a:p>
            <a:pPr>
              <a:buNone/>
            </a:pPr>
            <a:r>
              <a:rPr lang="zh-TW" altLang="en-US" dirty="0"/>
              <a:t>此之外都還蠻滿意的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1683695" y="0"/>
            <a:ext cx="7374505" cy="1170130"/>
          </a:xfrm>
        </p:spPr>
        <p:txBody>
          <a:bodyPr/>
          <a:lstStyle/>
          <a:p>
            <a:r>
              <a:rPr lang="en-US" altLang="zh-TW" dirty="0" smtClean="0"/>
              <a:t>Feed Back</a:t>
            </a:r>
            <a:endParaRPr lang="zh-TW" altLang="en-US" dirty="0"/>
          </a:p>
        </p:txBody>
      </p:sp>
      <p:sp>
        <p:nvSpPr>
          <p:cNvPr id="4" name="手繪多邊形 3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7608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4598243" y="3205118"/>
            <a:ext cx="3902236" cy="858274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 flipH="1">
            <a:off x="4598243" y="2156907"/>
            <a:ext cx="3902236" cy="858274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1" name="圆角矩形 50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4044" y="3205118"/>
            <a:ext cx="3902236" cy="858274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44" y="2156907"/>
            <a:ext cx="3902236" cy="858274"/>
            <a:chOff x="258284" y="2184339"/>
            <a:chExt cx="3902236" cy="858274"/>
          </a:xfrm>
        </p:grpSpPr>
        <p:sp>
          <p:nvSpPr>
            <p:cNvPr id="4" name="圆角矩形 3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58" name="Line 21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9" name="Line 22"/>
          <p:cNvSpPr>
            <a:spLocks noChangeShapeType="1"/>
          </p:cNvSpPr>
          <p:nvPr/>
        </p:nvSpPr>
        <p:spPr bwMode="auto">
          <a:xfrm flipH="1">
            <a:off x="1543426" y="255637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8" name="TextBox 2067"/>
          <p:cNvSpPr txBox="1"/>
          <p:nvPr/>
        </p:nvSpPr>
        <p:spPr>
          <a:xfrm flipH="1">
            <a:off x="3420819" y="2201870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863158" y="2201870"/>
            <a:ext cx="861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64195" y="3253076"/>
            <a:ext cx="861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22560" y="3249582"/>
            <a:ext cx="84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8254" y="451435"/>
            <a:ext cx="4011840" cy="830997"/>
            <a:chOff x="2558254" y="670891"/>
            <a:chExt cx="4011840" cy="830997"/>
          </a:xfrm>
        </p:grpSpPr>
        <p:sp>
          <p:nvSpPr>
            <p:cNvPr id="2049" name="TextBox 2048"/>
            <p:cNvSpPr txBox="1"/>
            <p:nvPr/>
          </p:nvSpPr>
          <p:spPr>
            <a:xfrm>
              <a:off x="3386073" y="670891"/>
              <a:ext cx="24368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rgbClr val="1C2B38"/>
                  </a:solidFill>
                  <a:latin typeface="+mj-lt"/>
                </a:rPr>
                <a:t>OUTLINE</a:t>
              </a:r>
              <a:endParaRPr lang="zh-CN" altLang="en-US" sz="4800" b="1" dirty="0">
                <a:solidFill>
                  <a:srgbClr val="1C2B38"/>
                </a:solidFill>
                <a:latin typeface="+mj-lt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376315" y="2358380"/>
            <a:ext cx="141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專案動機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76316" y="33965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落地流程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625787" y="3396516"/>
            <a:ext cx="2810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實習心得</a:t>
            </a:r>
            <a:r>
              <a:rPr lang="en-US" altLang="zh-TW" sz="2400" dirty="0" smtClean="0">
                <a:solidFill>
                  <a:schemeClr val="bg1"/>
                </a:solidFill>
              </a:rPr>
              <a:t>&amp;Feedback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015478" y="235135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</a:rPr>
              <a:t>系統架構流程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0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矩形 34"/>
          <p:cNvSpPr/>
          <p:nvPr/>
        </p:nvSpPr>
        <p:spPr>
          <a:xfrm>
            <a:off x="3244328" y="1287955"/>
            <a:ext cx="2655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FC611F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1200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58932" y="391144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專案動機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4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5069" y="3549406"/>
            <a:ext cx="5265585" cy="14293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675069" y="1330474"/>
            <a:ext cx="7695855" cy="1852372"/>
            <a:chOff x="746575" y="1664484"/>
            <a:chExt cx="7695855" cy="1852372"/>
          </a:xfrm>
        </p:grpSpPr>
        <p:sp>
          <p:nvSpPr>
            <p:cNvPr id="5" name="矩形 4"/>
            <p:cNvSpPr/>
            <p:nvPr/>
          </p:nvSpPr>
          <p:spPr>
            <a:xfrm>
              <a:off x="746575" y="1664484"/>
              <a:ext cx="7695855" cy="185237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322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3676" y="1997003"/>
              <a:ext cx="1188244" cy="1264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Picture 1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86735" y="2012384"/>
              <a:ext cx="1890713" cy="62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群組 1"/>
            <p:cNvGrpSpPr/>
            <p:nvPr/>
          </p:nvGrpSpPr>
          <p:grpSpPr>
            <a:xfrm>
              <a:off x="5421795" y="1780635"/>
              <a:ext cx="2787254" cy="1325166"/>
              <a:chOff x="4633540" y="1780249"/>
              <a:chExt cx="2787254" cy="1325166"/>
            </a:xfrm>
          </p:grpSpPr>
          <p:pic>
            <p:nvPicPr>
              <p:cNvPr id="13324" name="Picture 2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633540" y="1780249"/>
                <a:ext cx="2787254" cy="13251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矩形 25"/>
              <p:cNvSpPr/>
              <p:nvPr/>
            </p:nvSpPr>
            <p:spPr>
              <a:xfrm>
                <a:off x="4709964" y="2420880"/>
                <a:ext cx="1588294" cy="2393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500" b="1">
                  <a:latin typeface="Gill Sans MT" pitchFamily="34" charset="0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205719" y="1901231"/>
                <a:ext cx="210740" cy="1321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500" b="1">
                  <a:latin typeface="Gill Sans MT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7206909" y="2962507"/>
                <a:ext cx="209550" cy="1309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sz="1500" b="1">
                  <a:latin typeface="Gill Sans MT" pitchFamily="34" charset="0"/>
                </a:endParaRPr>
              </a:p>
            </p:txBody>
          </p:sp>
          <p:cxnSp>
            <p:nvCxnSpPr>
              <p:cNvPr id="30" name="直線單箭頭接點 29"/>
              <p:cNvCxnSpPr/>
              <p:nvPr/>
            </p:nvCxnSpPr>
            <p:spPr>
              <a:xfrm flipV="1">
                <a:off x="6406028" y="2085381"/>
                <a:ext cx="782241" cy="320279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單箭頭接點 32"/>
              <p:cNvCxnSpPr/>
              <p:nvPr/>
            </p:nvCxnSpPr>
            <p:spPr>
              <a:xfrm flipH="1">
                <a:off x="7313856" y="2041308"/>
                <a:ext cx="2381" cy="923925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線單箭頭接點 3"/>
            <p:cNvCxnSpPr/>
            <p:nvPr/>
          </p:nvCxnSpPr>
          <p:spPr>
            <a:xfrm>
              <a:off x="4256965" y="2629225"/>
              <a:ext cx="94510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156"/>
            <p:cNvSpPr>
              <a:spLocks noChangeArrowheads="1"/>
            </p:cNvSpPr>
            <p:nvPr/>
          </p:nvSpPr>
          <p:spPr bwMode="auto">
            <a:xfrm>
              <a:off x="758661" y="1671650"/>
              <a:ext cx="1383069" cy="265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TW" altLang="en-US" sz="1125" b="1" u="sng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現行 </a:t>
              </a:r>
              <a:r>
                <a:rPr lang="en-US" altLang="zh-TW" sz="1125" b="1" u="sng" dirty="0" smtClean="0">
                  <a:latin typeface="Arial Unicode MS" pitchFamily="34" charset="-120"/>
                  <a:ea typeface="Arial Unicode MS" pitchFamily="34" charset="-120"/>
                  <a:cs typeface="Arial Unicode MS" pitchFamily="34" charset="-120"/>
                </a:rPr>
                <a:t>Run Mode</a:t>
              </a:r>
              <a:endParaRPr lang="en-US" altLang="zh-TW" sz="105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endParaRPr>
            </a:p>
          </p:txBody>
        </p:sp>
      </p:grpSp>
      <p:sp>
        <p:nvSpPr>
          <p:cNvPr id="13315" name="標題 1"/>
          <p:cNvSpPr>
            <a:spLocks noGrp="1"/>
          </p:cNvSpPr>
          <p:nvPr>
            <p:ph type="title"/>
          </p:nvPr>
        </p:nvSpPr>
        <p:spPr>
          <a:xfrm>
            <a:off x="-601550" y="18557"/>
            <a:ext cx="5223927" cy="619125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3200" b="1" dirty="0" smtClean="0">
                <a:solidFill>
                  <a:srgbClr val="404040"/>
                </a:solidFill>
              </a:rPr>
              <a:t>專案評估報告</a:t>
            </a:r>
          </a:p>
        </p:txBody>
      </p:sp>
      <p:sp>
        <p:nvSpPr>
          <p:cNvPr id="131" name="文字方塊 130"/>
          <p:cNvSpPr txBox="1"/>
          <p:nvPr/>
        </p:nvSpPr>
        <p:spPr>
          <a:xfrm>
            <a:off x="648237" y="528065"/>
            <a:ext cx="8447065" cy="74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ts val="1875"/>
              </a:lnSpc>
              <a:buFont typeface="Wingdings" pitchFamily="2" charset="2"/>
              <a:buChar char="Ø"/>
              <a:defRPr/>
            </a:pPr>
            <a:r>
              <a:rPr lang="zh-TW" altLang="en-US" sz="1125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專案名稱</a:t>
            </a:r>
            <a:r>
              <a:rPr lang="zh-TW" altLang="en-US" sz="1125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 </a:t>
            </a:r>
            <a:r>
              <a:rPr lang="en-US" altLang="zh-TW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DECO On-Line</a:t>
            </a:r>
            <a:r>
              <a:rPr lang="zh-TW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 不停機補值系統開</a:t>
            </a:r>
            <a:r>
              <a:rPr lang="zh-TW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發</a:t>
            </a:r>
            <a:endParaRPr lang="en-US" altLang="zh-TW" sz="1050" dirty="0">
              <a:solidFill>
                <a:prstClr val="black">
                  <a:lumMod val="75000"/>
                  <a:lumOff val="25000"/>
                </a:prstClr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257175" indent="-257175">
              <a:lnSpc>
                <a:spcPts val="1875"/>
              </a:lnSpc>
              <a:buFont typeface="Wingdings" pitchFamily="2" charset="2"/>
              <a:buChar char="Ø"/>
              <a:defRPr/>
            </a:pPr>
            <a:r>
              <a:rPr lang="zh-TW" altLang="en-US" sz="1125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狀態說明</a:t>
            </a:r>
            <a:r>
              <a:rPr lang="zh-TW" altLang="en-US" sz="1125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r>
              <a:rPr lang="zh-TW" altLang="en-US" sz="1050" b="1" dirty="0" smtClean="0">
                <a:solidFill>
                  <a:srgbClr val="FF0000"/>
                </a:solidFill>
                <a:latin typeface="微軟正黑體" pitchFamily="34" charset="-120"/>
              </a:rPr>
              <a:t>現行</a:t>
            </a:r>
            <a:r>
              <a:rPr lang="zh-TW" altLang="en-US" sz="1050" b="1" dirty="0" smtClean="0">
                <a:solidFill>
                  <a:prstClr val="black"/>
                </a:solidFill>
                <a:latin typeface="微軟正黑體" pitchFamily="34" charset="-120"/>
              </a:rPr>
              <a:t> </a:t>
            </a:r>
            <a:r>
              <a:rPr lang="en-US" altLang="zh-TW" sz="1050" b="1" dirty="0" smtClean="0">
                <a:solidFill>
                  <a:prstClr val="black"/>
                </a:solidFill>
                <a:latin typeface="微軟正黑體" pitchFamily="34" charset="-120"/>
              </a:rPr>
              <a:t>Running </a:t>
            </a:r>
            <a:r>
              <a:rPr lang="en-US" altLang="zh-TW" sz="1050" b="1" dirty="0">
                <a:solidFill>
                  <a:prstClr val="black"/>
                </a:solidFill>
                <a:latin typeface="微軟正黑體" pitchFamily="34" charset="-120"/>
              </a:rPr>
              <a:t>Mode </a:t>
            </a:r>
            <a:r>
              <a:rPr lang="zh-TW" altLang="en-US" sz="1050" b="1" dirty="0">
                <a:solidFill>
                  <a:prstClr val="black"/>
                </a:solidFill>
                <a:latin typeface="微軟正黑體" pitchFamily="34" charset="-120"/>
              </a:rPr>
              <a:t>補償</a:t>
            </a:r>
            <a:r>
              <a:rPr lang="zh-TW" altLang="en-US" sz="1050" b="1" dirty="0">
                <a:solidFill>
                  <a:srgbClr val="FF0000"/>
                </a:solidFill>
                <a:latin typeface="微軟正黑體" pitchFamily="34" charset="-120"/>
              </a:rPr>
              <a:t>皆需停機補值</a:t>
            </a:r>
            <a:r>
              <a:rPr lang="zh-TW" altLang="en-US" sz="1050" b="1" dirty="0">
                <a:solidFill>
                  <a:prstClr val="black"/>
                </a:solidFill>
                <a:latin typeface="微軟正黑體" pitchFamily="34" charset="-120"/>
              </a:rPr>
              <a:t> ，</a:t>
            </a:r>
            <a:r>
              <a:rPr lang="zh-TW" altLang="en-US" sz="1050" b="1" dirty="0" smtClean="0">
                <a:solidFill>
                  <a:prstClr val="black"/>
                </a:solidFill>
                <a:latin typeface="微軟正黑體" pitchFamily="34" charset="-120"/>
              </a:rPr>
              <a:t>無法 </a:t>
            </a:r>
            <a:r>
              <a:rPr lang="en-US" altLang="zh-TW" sz="1050" b="1" dirty="0" smtClean="0">
                <a:solidFill>
                  <a:prstClr val="black"/>
                </a:solidFill>
                <a:latin typeface="微軟正黑體" pitchFamily="34" charset="-120"/>
              </a:rPr>
              <a:t>Run </a:t>
            </a:r>
            <a:r>
              <a:rPr lang="zh-TW" altLang="en-US" sz="1050" b="1" dirty="0" smtClean="0">
                <a:solidFill>
                  <a:prstClr val="black"/>
                </a:solidFill>
                <a:latin typeface="微軟正黑體" pitchFamily="34" charset="-120"/>
              </a:rPr>
              <a:t>貨</a:t>
            </a:r>
            <a:r>
              <a:rPr lang="zh-TW" altLang="en-US" sz="1050" b="1" dirty="0">
                <a:solidFill>
                  <a:prstClr val="black"/>
                </a:solidFill>
                <a:latin typeface="微軟正黑體" pitchFamily="34" charset="-120"/>
              </a:rPr>
              <a:t>中補值</a:t>
            </a:r>
            <a:endParaRPr lang="en-US" altLang="zh-TW" sz="1050" b="1" dirty="0">
              <a:solidFill>
                <a:prstClr val="black"/>
              </a:solidFill>
              <a:latin typeface="微軟正黑體" pitchFamily="34" charset="-120"/>
            </a:endParaRPr>
          </a:p>
          <a:p>
            <a:pPr lvl="2">
              <a:defRPr/>
            </a:pPr>
            <a:r>
              <a:rPr lang="en-US" altLang="zh-TW" sz="1050" dirty="0" smtClean="0">
                <a:solidFill>
                  <a:prstClr val="black"/>
                </a:solidFill>
                <a:latin typeface="微軟正黑體" pitchFamily="34" charset="-120"/>
              </a:rPr>
              <a:t>(MQC Data </a:t>
            </a:r>
            <a:r>
              <a:rPr lang="en-US" altLang="zh-TW" sz="1050" dirty="0">
                <a:solidFill>
                  <a:prstClr val="black"/>
                </a:solidFill>
                <a:latin typeface="微軟正黑體" pitchFamily="34" charset="-120"/>
              </a:rPr>
              <a:t>NG</a:t>
            </a:r>
            <a:r>
              <a:rPr lang="zh-TW" altLang="en-US" sz="1050" dirty="0">
                <a:solidFill>
                  <a:prstClr val="black"/>
                </a:solidFill>
                <a:latin typeface="微軟正黑體" pitchFamily="34" charset="-120"/>
              </a:rPr>
              <a:t> ：偏離中心</a:t>
            </a:r>
            <a:r>
              <a:rPr lang="zh-TW" altLang="en-US" sz="1050" dirty="0" smtClean="0">
                <a:solidFill>
                  <a:prstClr val="black"/>
                </a:solidFill>
                <a:latin typeface="微軟正黑體" pitchFamily="34" charset="-120"/>
              </a:rPr>
              <a:t>值</a:t>
            </a:r>
            <a:r>
              <a:rPr lang="zh-TW" altLang="en-US" sz="1050" dirty="0">
                <a:solidFill>
                  <a:prstClr val="black"/>
                </a:solidFill>
                <a:latin typeface="微軟正黑體" pitchFamily="34" charset="-120"/>
              </a:rPr>
              <a:t>，</a:t>
            </a:r>
            <a:r>
              <a:rPr lang="zh-TW" altLang="en-US" sz="1050" dirty="0" smtClean="0">
                <a:solidFill>
                  <a:prstClr val="black"/>
                </a:solidFill>
                <a:latin typeface="微軟正黑體" pitchFamily="34" charset="-120"/>
              </a:rPr>
              <a:t>人員須停</a:t>
            </a:r>
            <a:r>
              <a:rPr lang="zh-TW" altLang="en-US" sz="1050" dirty="0">
                <a:solidFill>
                  <a:prstClr val="black"/>
                </a:solidFill>
                <a:latin typeface="微軟正黑體" pitchFamily="34" charset="-120"/>
              </a:rPr>
              <a:t>機補</a:t>
            </a:r>
            <a:r>
              <a:rPr lang="zh-TW" altLang="en-US" sz="1050" dirty="0" smtClean="0">
                <a:solidFill>
                  <a:prstClr val="black"/>
                </a:solidFill>
                <a:latin typeface="微軟正黑體" pitchFamily="34" charset="-120"/>
              </a:rPr>
              <a:t>值；補值前為</a:t>
            </a:r>
            <a:r>
              <a:rPr lang="zh-TW" altLang="en-US" sz="1050" dirty="0">
                <a:solidFill>
                  <a:prstClr val="black"/>
                </a:solidFill>
                <a:latin typeface="微軟正黑體" pitchFamily="34" charset="-120"/>
              </a:rPr>
              <a:t>防止玻璃於手臂溫控不</a:t>
            </a:r>
            <a:r>
              <a:rPr lang="zh-TW" altLang="en-US" sz="1050" dirty="0" smtClean="0">
                <a:solidFill>
                  <a:prstClr val="black"/>
                </a:solidFill>
                <a:latin typeface="微軟正黑體" pitchFamily="34" charset="-120"/>
              </a:rPr>
              <a:t>穩，須進行 </a:t>
            </a:r>
            <a:r>
              <a:rPr lang="en-US" altLang="zh-TW" sz="1050" dirty="0" smtClean="0">
                <a:solidFill>
                  <a:prstClr val="black"/>
                </a:solidFill>
                <a:latin typeface="微軟正黑體" pitchFamily="34" charset="-120"/>
              </a:rPr>
              <a:t>Glass </a:t>
            </a:r>
            <a:r>
              <a:rPr lang="zh-TW" altLang="en-US" sz="1050" dirty="0" smtClean="0">
                <a:solidFill>
                  <a:prstClr val="black"/>
                </a:solidFill>
                <a:latin typeface="微軟正黑體" pitchFamily="34" charset="-120"/>
              </a:rPr>
              <a:t>排空方補值。</a:t>
            </a:r>
            <a:r>
              <a:rPr lang="en-US" altLang="zh-TW" sz="1050" dirty="0" smtClean="0">
                <a:solidFill>
                  <a:prstClr val="black"/>
                </a:solidFill>
                <a:latin typeface="微軟正黑體" pitchFamily="34" charset="-120"/>
              </a:rPr>
              <a:t>)</a:t>
            </a:r>
            <a:endParaRPr lang="en-US" altLang="zh-TW" sz="1050" dirty="0">
              <a:solidFill>
                <a:prstClr val="black"/>
              </a:solidFill>
              <a:latin typeface="微軟正黑體" pitchFamily="34" charset="-120"/>
            </a:endParaRPr>
          </a:p>
        </p:txBody>
      </p:sp>
      <p:sp>
        <p:nvSpPr>
          <p:cNvPr id="13318" name="矩形 156"/>
          <p:cNvSpPr>
            <a:spLocks noChangeArrowheads="1"/>
          </p:cNvSpPr>
          <p:nvPr/>
        </p:nvSpPr>
        <p:spPr bwMode="auto">
          <a:xfrm>
            <a:off x="695707" y="3283949"/>
            <a:ext cx="6894909" cy="26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 typeface="Calibri" pitchFamily="34" charset="0"/>
              <a:buAutoNum type="arabicPeriod"/>
            </a:pPr>
            <a:r>
              <a:rPr lang="zh-TW" altLang="en-US" sz="1125" b="1" u="sng" dirty="0" smtClean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專案目的 </a:t>
            </a:r>
            <a:r>
              <a:rPr lang="en-US" altLang="zh-TW" sz="1125" b="1" dirty="0" smtClean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lang="zh-TW" altLang="en-US" sz="1050" dirty="0" smtClean="0">
                <a:solidFill>
                  <a:srgbClr val="000000"/>
                </a:solidFill>
                <a:latin typeface="微軟正黑體" pitchFamily="34" charset="-120"/>
              </a:rPr>
              <a:t>減少 </a:t>
            </a:r>
            <a:r>
              <a:rPr lang="en-US" altLang="zh-TW" sz="1050" dirty="0" smtClean="0">
                <a:solidFill>
                  <a:srgbClr val="000000"/>
                </a:solidFill>
                <a:latin typeface="微軟正黑體" pitchFamily="34" charset="-120"/>
              </a:rPr>
              <a:t>Run </a:t>
            </a:r>
            <a:r>
              <a:rPr lang="zh-TW" altLang="en-US" sz="1050" dirty="0" smtClean="0">
                <a:solidFill>
                  <a:srgbClr val="000000"/>
                </a:solidFill>
                <a:latin typeface="微軟正黑體" pitchFamily="34" charset="-120"/>
              </a:rPr>
              <a:t>貨中進行停機補值，造成產能 </a:t>
            </a:r>
            <a:r>
              <a:rPr lang="en-US" altLang="zh-TW" sz="1050" dirty="0" smtClean="0">
                <a:solidFill>
                  <a:srgbClr val="000000"/>
                </a:solidFill>
                <a:latin typeface="微軟正黑體" pitchFamily="34" charset="-120"/>
              </a:rPr>
              <a:t>Loss</a:t>
            </a:r>
            <a:r>
              <a:rPr lang="zh-TW" altLang="en-US" sz="1050" dirty="0" smtClean="0">
                <a:solidFill>
                  <a:srgbClr val="000000"/>
                </a:solidFill>
                <a:latin typeface="微軟正黑體" pitchFamily="34" charset="-120"/>
              </a:rPr>
              <a:t>。</a:t>
            </a:r>
            <a:r>
              <a:rPr lang="en-US" altLang="zh-TW" sz="1050" dirty="0" smtClean="0">
                <a:solidFill>
                  <a:srgbClr val="000000"/>
                </a:solidFill>
                <a:latin typeface="微軟正黑體" pitchFamily="34" charset="-120"/>
              </a:rPr>
              <a:t> </a:t>
            </a:r>
            <a:endParaRPr lang="en-US" altLang="zh-TW" sz="1050" dirty="0">
              <a:solidFill>
                <a:srgbClr val="40404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3319" name="矩形 133"/>
          <p:cNvSpPr>
            <a:spLocks noChangeArrowheads="1"/>
          </p:cNvSpPr>
          <p:nvPr/>
        </p:nvSpPr>
        <p:spPr bwMode="auto">
          <a:xfrm>
            <a:off x="580428" y="3613443"/>
            <a:ext cx="3856557" cy="24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itchFamily="2" charset="2"/>
              <a:buChar char="Ø"/>
            </a:pPr>
            <a:r>
              <a:rPr lang="zh-TW" altLang="en-US" sz="1125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效益</a:t>
            </a:r>
            <a:r>
              <a:rPr lang="en-US" altLang="zh-TW" sz="1125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</a:t>
            </a:r>
            <a:r>
              <a:rPr lang="zh-TW" altLang="en-US" sz="1125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年</a:t>
            </a:r>
            <a:r>
              <a:rPr lang="en-US" altLang="zh-TW" sz="1125" b="1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r>
              <a:rPr lang="zh-TW" altLang="en-US" sz="1125" b="1" dirty="0" smtClean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：新台幣 </a:t>
            </a:r>
            <a:r>
              <a:rPr lang="en-US" altLang="zh-TW" sz="28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17,620,375</a:t>
            </a:r>
            <a:r>
              <a:rPr lang="zh-TW" altLang="en-US" sz="1600" dirty="0" smtClean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600" dirty="0" smtClean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 </a:t>
            </a:r>
            <a:r>
              <a:rPr lang="zh-TW" altLang="en-US" sz="1600" dirty="0" smtClean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年</a:t>
            </a:r>
            <a:endParaRPr lang="en-US" altLang="zh-TW" sz="1600" dirty="0">
              <a:solidFill>
                <a:srgbClr val="FF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1721" y="2303055"/>
            <a:ext cx="1954222" cy="583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 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 From 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預補值 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 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，確認完成後，進行停機補值。</a:t>
            </a: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243748" y="2778783"/>
            <a:ext cx="2889459" cy="34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endParaRPr lang="zh-TW" altLang="en-US" sz="1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15803" y="2750480"/>
            <a:ext cx="2856597" cy="403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zh-TW" altLang="en-US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停機補值人機介面操作流程： </a:t>
            </a:r>
            <a:r>
              <a:rPr lang="en-US" altLang="zh-TW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Keying </a:t>
            </a:r>
            <a:r>
              <a:rPr lang="zh-TW" altLang="en-US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補植數值，</a:t>
            </a:r>
            <a:r>
              <a:rPr lang="en-US" altLang="zh-TW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Save &amp; Set </a:t>
            </a:r>
            <a:r>
              <a:rPr lang="zh-TW" altLang="en-US" sz="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</a:t>
            </a:r>
            <a:r>
              <a:rPr lang="zh-TW" altLang="en-US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 </a:t>
            </a:r>
            <a:r>
              <a:rPr lang="en-US" altLang="zh-TW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</a:t>
            </a:r>
            <a:r>
              <a:rPr lang="zh-TW" altLang="en-US" sz="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133"/>
          <p:cNvSpPr>
            <a:spLocks noChangeArrowheads="1"/>
          </p:cNvSpPr>
          <p:nvPr/>
        </p:nvSpPr>
        <p:spPr bwMode="auto">
          <a:xfrm>
            <a:off x="605697" y="3903269"/>
            <a:ext cx="3606263" cy="24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marL="214313" indent="-214313">
              <a:lnSpc>
                <a:spcPts val="1875"/>
              </a:lnSpc>
              <a:buFont typeface="Wingdings" pitchFamily="2" charset="2"/>
              <a:buChar char="Ø"/>
            </a:pPr>
            <a:r>
              <a:rPr lang="zh-TW" altLang="en-US" sz="1125" b="1" u="sng" dirty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效</a:t>
            </a:r>
            <a:r>
              <a:rPr lang="zh-TW" altLang="en-US" sz="1125" b="1" u="sng" dirty="0" smtClean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益</a:t>
            </a:r>
            <a:r>
              <a:rPr lang="zh-TW" altLang="en-US" sz="1125" b="1" dirty="0" smtClean="0">
                <a:solidFill>
                  <a:srgbClr val="007996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計算公式：</a:t>
            </a:r>
            <a:endParaRPr lang="en-US" altLang="zh-TW" sz="1600" dirty="0">
              <a:solidFill>
                <a:srgbClr val="FF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71701" y="3873266"/>
            <a:ext cx="64992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00" dirty="0" smtClean="0"/>
              <a:t>1.</a:t>
            </a:r>
            <a:r>
              <a:rPr lang="zh-TW" altLang="en-US" sz="700" dirty="0" smtClean="0"/>
              <a:t>以</a:t>
            </a:r>
            <a:r>
              <a:rPr lang="zh-TW" altLang="en-US" sz="700" dirty="0"/>
              <a:t>歷史經驗，平均 1 天須補值 2 次，機台每次補值約需停機 10 分鐘，每次人員補值約需 30 分鐘，每日約需 60 分鐘的人力在進行補值。</a:t>
            </a:r>
          </a:p>
          <a:p>
            <a:endParaRPr lang="zh-TW" altLang="en-US" sz="700" dirty="0"/>
          </a:p>
          <a:p>
            <a:r>
              <a:rPr lang="en-US" altLang="zh-TW" sz="700" dirty="0" smtClean="0"/>
              <a:t>2.</a:t>
            </a:r>
            <a:r>
              <a:rPr lang="zh-TW" altLang="en-US" sz="700" dirty="0" smtClean="0"/>
              <a:t>不</a:t>
            </a:r>
            <a:r>
              <a:rPr lang="zh-TW" altLang="en-US" sz="700" dirty="0"/>
              <a:t>停機補值系統導入後，預計機台停機時間可由原 10 分鐘縮減為 1 分鐘，節省 9 分鐘時間。</a:t>
            </a:r>
          </a:p>
          <a:p>
            <a:r>
              <a:rPr lang="zh-TW" altLang="en-US" sz="700" dirty="0"/>
              <a:t>產能利用 (9 分鐘 * 2 次(每日) / 60(分鐘)) * 80 Sheets (每小時 Move 數) = 24 Sheet；24 Sheets * 2000 (Glass Cost) = 48,000 元 (隱性效益)</a:t>
            </a:r>
          </a:p>
          <a:p>
            <a:endParaRPr lang="zh-TW" altLang="en-US" sz="700" dirty="0"/>
          </a:p>
          <a:p>
            <a:r>
              <a:rPr lang="en-US" altLang="zh-TW" sz="700" dirty="0" smtClean="0"/>
              <a:t>3.</a:t>
            </a:r>
            <a:r>
              <a:rPr lang="zh-TW" altLang="en-US" sz="700" dirty="0" smtClean="0"/>
              <a:t>人</a:t>
            </a:r>
            <a:r>
              <a:rPr lang="zh-TW" altLang="en-US" sz="700" dirty="0"/>
              <a:t>力成本，原需費時 30 分鐘進行補值，系統導入後預估人員僅需 5 分鐘就可完成補值，節省 25 分鐘。</a:t>
            </a:r>
          </a:p>
          <a:p>
            <a:r>
              <a:rPr lang="zh-TW" altLang="en-US" sz="700" dirty="0"/>
              <a:t>(25 (分鐘) / 60(分鐘)) * 2(次) * 330 (Hourly Cost) = 275 元 (隱性效益)</a:t>
            </a:r>
          </a:p>
          <a:p>
            <a:endParaRPr lang="zh-TW" altLang="en-US" sz="700" dirty="0"/>
          </a:p>
          <a:p>
            <a:r>
              <a:rPr lang="en-US" altLang="zh-TW" sz="700" dirty="0" smtClean="0"/>
              <a:t>4.</a:t>
            </a:r>
            <a:r>
              <a:rPr lang="zh-TW" altLang="en-US" sz="700" dirty="0" smtClean="0"/>
              <a:t>共</a:t>
            </a:r>
            <a:r>
              <a:rPr lang="zh-TW" altLang="en-US" sz="700" dirty="0"/>
              <a:t>計 48,000 + 275 = 48,275 元 (一日一條 Line)</a:t>
            </a:r>
          </a:p>
          <a:p>
            <a:r>
              <a:rPr lang="zh-TW" altLang="en-US" sz="700" dirty="0"/>
              <a:t>年效益 48,275 * 365 = 17,620,375</a:t>
            </a:r>
          </a:p>
        </p:txBody>
      </p:sp>
      <p:sp>
        <p:nvSpPr>
          <p:cNvPr id="49" name="手繪多邊形 48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4557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786285" y="627534"/>
            <a:ext cx="3571431" cy="3180603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244328" y="1287955"/>
            <a:ext cx="26553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PART</a:t>
            </a:r>
            <a:r>
              <a:rPr lang="en-US" altLang="zh-CN" sz="7200" b="1" dirty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1200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48566" y="3911446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系統架構流程</a:t>
            </a:r>
            <a:endParaRPr lang="zh-CN" altLang="en-US" sz="3200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03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65813" y="73575"/>
            <a:ext cx="7374505" cy="540058"/>
          </a:xfrm>
        </p:spPr>
        <p:txBody>
          <a:bodyPr/>
          <a:lstStyle/>
          <a:p>
            <a:r>
              <a:rPr lang="en-US" altLang="zh-TW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DECO</a:t>
            </a:r>
            <a:r>
              <a:rPr lang="zh-TW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sym typeface="Wingdings" pitchFamily="2" charset="2"/>
              </a:rPr>
              <a:t> </a:t>
            </a:r>
            <a:r>
              <a:rPr lang="zh-TW" altLang="en-US" sz="3200" b="1" dirty="0" smtClean="0"/>
              <a:t>不停機補值系統規劃架構</a:t>
            </a:r>
            <a:endParaRPr lang="zh-TW" altLang="en-US" sz="32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1975" y="2004305"/>
            <a:ext cx="3343030" cy="235686"/>
          </a:xfrm>
        </p:spPr>
        <p:txBody>
          <a:bodyPr>
            <a:noAutofit/>
          </a:bodyPr>
          <a:lstStyle/>
          <a:p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4.</a:t>
            </a:r>
            <a:r>
              <a: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 ENG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</a:rPr>
              <a:t> 輸入補值參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數，確認</a:t>
            </a:r>
            <a:r>
              <a: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OK: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</a:rPr>
              <a:t>執行自動補值程序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  <a:p>
            <a:endParaRPr lang="zh-TW" altLang="en-US" sz="900" b="1" dirty="0"/>
          </a:p>
        </p:txBody>
      </p:sp>
      <p:sp>
        <p:nvSpPr>
          <p:cNvPr id="4" name="矩形 3"/>
          <p:cNvSpPr/>
          <p:nvPr/>
        </p:nvSpPr>
        <p:spPr>
          <a:xfrm>
            <a:off x="390640" y="1003949"/>
            <a:ext cx="7631506" cy="1927382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7" y="1201694"/>
            <a:ext cx="2864622" cy="80407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0" t="39897" r="31511" b="19033"/>
          <a:stretch/>
        </p:blipFill>
        <p:spPr>
          <a:xfrm>
            <a:off x="5463373" y="1204338"/>
            <a:ext cx="1658518" cy="862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9" t="41373" r="30814" b="14888"/>
          <a:stretch/>
        </p:blipFill>
        <p:spPr>
          <a:xfrm>
            <a:off x="4537490" y="1229108"/>
            <a:ext cx="927110" cy="75854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24997" y="987729"/>
            <a:ext cx="314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latin typeface="微軟正黑體" panose="020B0604030504040204" pitchFamily="34" charset="-120"/>
              </a:rPr>
              <a:t>2.Web </a:t>
            </a:r>
            <a:r>
              <a:rPr lang="zh-TW" altLang="en-US" sz="1100" b="1" dirty="0">
                <a:latin typeface="微軟正黑體" panose="020B0604030504040204" pitchFamily="34" charset="-120"/>
              </a:rPr>
              <a:t>呈現出量測結果</a:t>
            </a:r>
            <a:r>
              <a:rPr lang="en-US" altLang="zh-TW" sz="1100" b="1" dirty="0">
                <a:latin typeface="微軟正黑體" panose="020B0604030504040204" pitchFamily="34" charset="-120"/>
              </a:rPr>
              <a:t>(OL Query List)</a:t>
            </a:r>
          </a:p>
          <a:p>
            <a:endParaRPr lang="zh-TW" altLang="en-US" sz="9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04524" y="700303"/>
            <a:ext cx="653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1.OL</a:t>
            </a:r>
            <a:r>
              <a:rPr lang="zh-TW" altLang="en-US" dirty="0"/>
              <a:t>量測機台，產生量測結果，</a:t>
            </a:r>
            <a:r>
              <a:rPr lang="en-US" altLang="zh-TW" dirty="0"/>
              <a:t>loader</a:t>
            </a:r>
            <a:r>
              <a:rPr lang="zh-TW" altLang="en-US" dirty="0"/>
              <a:t>從</a:t>
            </a:r>
            <a:r>
              <a:rPr lang="en-US" altLang="zh-TW" dirty="0"/>
              <a:t>ODS</a:t>
            </a:r>
            <a:r>
              <a:rPr lang="zh-TW" altLang="en-US" dirty="0"/>
              <a:t>資料庫抓取量測結果，寫入</a:t>
            </a:r>
            <a:r>
              <a:rPr lang="en-US" altLang="zh-TW" dirty="0" err="1"/>
              <a:t>MySql</a:t>
            </a:r>
            <a:r>
              <a:rPr lang="en-US" altLang="zh-TW" dirty="0"/>
              <a:t> </a:t>
            </a:r>
            <a:r>
              <a:rPr lang="en-US" altLang="zh-TW" dirty="0" smtClean="0"/>
              <a:t>DB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474469" y="1003949"/>
            <a:ext cx="4292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/>
              <a:t>3.</a:t>
            </a:r>
            <a:r>
              <a:rPr lang="zh-TW" altLang="en-US" sz="1100" b="1" dirty="0"/>
              <a:t>工程人員可查看各</a:t>
            </a:r>
            <a:r>
              <a:rPr lang="en-US" altLang="zh-TW" sz="1100" b="1" dirty="0"/>
              <a:t>sheet/glass OL </a:t>
            </a:r>
            <a:r>
              <a:rPr lang="zh-TW" altLang="en-US" sz="1100" b="1" dirty="0"/>
              <a:t>量測結果</a:t>
            </a:r>
            <a:r>
              <a:rPr lang="en-US" altLang="zh-TW" sz="1100" b="1" dirty="0"/>
              <a:t>(</a:t>
            </a:r>
            <a:r>
              <a:rPr lang="zh-TW" altLang="en-US" sz="1100" b="1" dirty="0"/>
              <a:t>多片疊圖、平均疊圖</a:t>
            </a:r>
            <a:r>
              <a:rPr lang="en-US" altLang="zh-TW" sz="1100" b="1" dirty="0"/>
              <a:t>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2" y="2226516"/>
            <a:ext cx="1769307" cy="63103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22" y="2165285"/>
            <a:ext cx="1886925" cy="66572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93" y="2224563"/>
            <a:ext cx="1207102" cy="61834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50" y="2217643"/>
            <a:ext cx="1138316" cy="580264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3649664" y="2481160"/>
            <a:ext cx="349216" cy="18480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9635" y="2969187"/>
            <a:ext cx="4003951" cy="1852813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405355" y="2944329"/>
            <a:ext cx="3609666" cy="1888208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9"/>
          <a:srcRect t="1828" r="46482" b="51302"/>
          <a:stretch/>
        </p:blipFill>
        <p:spPr>
          <a:xfrm>
            <a:off x="484440" y="3345869"/>
            <a:ext cx="2238989" cy="75685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390640" y="2955501"/>
            <a:ext cx="3746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latin typeface="微軟正黑體" panose="020B0604030504040204" pitchFamily="34" charset="-120"/>
              </a:rPr>
              <a:t>5.</a:t>
            </a:r>
            <a:r>
              <a:rPr lang="zh-TW" altLang="en-US" sz="1100" b="1" dirty="0" smtClean="0">
                <a:latin typeface="微軟正黑體" panose="020B0604030504040204" pitchFamily="34" charset="-120"/>
              </a:rPr>
              <a:t>將</a:t>
            </a:r>
            <a:r>
              <a:rPr lang="en-US" altLang="zh-TW" sz="1100" b="1" dirty="0" smtClean="0">
                <a:latin typeface="微軟正黑體" panose="020B0604030504040204" pitchFamily="34" charset="-120"/>
              </a:rPr>
              <a:t>ENG</a:t>
            </a:r>
            <a:r>
              <a:rPr lang="zh-TW" altLang="en-US" sz="1100" b="1" dirty="0" smtClean="0">
                <a:latin typeface="微軟正黑體" panose="020B0604030504040204" pitchFamily="34" charset="-120"/>
              </a:rPr>
              <a:t>輸</a:t>
            </a:r>
            <a:r>
              <a:rPr lang="zh-TW" altLang="en-US" sz="1100" b="1" dirty="0">
                <a:latin typeface="微軟正黑體" panose="020B0604030504040204" pitchFamily="34" charset="-120"/>
              </a:rPr>
              <a:t>入補值參數轉成 </a:t>
            </a:r>
            <a:r>
              <a:rPr lang="en-US" altLang="zh-TW" sz="1100" b="1" dirty="0">
                <a:latin typeface="微軟正黑體" panose="020B0604030504040204" pitchFamily="34" charset="-120"/>
              </a:rPr>
              <a:t>16</a:t>
            </a:r>
            <a:r>
              <a:rPr lang="zh-TW" altLang="en-US" sz="1100" b="1" dirty="0">
                <a:latin typeface="微軟正黑體" panose="020B0604030504040204" pitchFamily="34" charset="-120"/>
              </a:rPr>
              <a:t>進制</a:t>
            </a:r>
            <a:endParaRPr lang="en-US" altLang="zh-TW" sz="1100" b="1" dirty="0">
              <a:latin typeface="微軟正黑體" panose="020B0604030504040204" pitchFamily="34" charset="-120"/>
            </a:endParaRPr>
          </a:p>
          <a:p>
            <a:r>
              <a:rPr lang="zh-TW" altLang="en-US" sz="1100" b="1" dirty="0">
                <a:latin typeface="微軟正黑體" panose="020B0604030504040204" pitchFamily="34" charset="-120"/>
              </a:rPr>
              <a:t>輸入到相對應欄位 </a:t>
            </a:r>
            <a:r>
              <a:rPr lang="en-US" altLang="zh-TW" sz="1100" b="1" dirty="0">
                <a:latin typeface="微軟正黑體" panose="020B0604030504040204" pitchFamily="34" charset="-120"/>
              </a:rPr>
              <a:t>X/Y/</a:t>
            </a:r>
            <a:r>
              <a:rPr lang="el-GR" altLang="zh-TW" sz="1100" b="1" dirty="0">
                <a:latin typeface="微軟正黑體" panose="020B0604030504040204" pitchFamily="34" charset="-120"/>
              </a:rPr>
              <a:t>θ</a:t>
            </a:r>
            <a:r>
              <a:rPr lang="zh-TW" altLang="en-US" sz="1100" b="1" dirty="0">
                <a:latin typeface="微軟正黑體" panose="020B0604030504040204" pitchFamily="34" charset="-120"/>
              </a:rPr>
              <a:t>，</a:t>
            </a:r>
            <a:r>
              <a:rPr lang="en-US" altLang="zh-TW" sz="1100" b="1" dirty="0">
                <a:latin typeface="微軟正黑體" panose="020B0604030504040204" pitchFamily="34" charset="-120"/>
              </a:rPr>
              <a:t>Doe</a:t>
            </a:r>
            <a:r>
              <a:rPr lang="zh-TW" altLang="en-US" sz="1100" b="1" dirty="0">
                <a:latin typeface="微軟正黑體" panose="020B0604030504040204" pitchFamily="34" charset="-120"/>
              </a:rPr>
              <a:t>，</a:t>
            </a:r>
            <a:r>
              <a:rPr lang="en-US" altLang="zh-TW" sz="1100" b="1" dirty="0">
                <a:latin typeface="微軟正黑體" panose="020B0604030504040204" pitchFamily="34" charset="-120"/>
              </a:rPr>
              <a:t>Temp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421975" y="4263964"/>
            <a:ext cx="189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latin typeface="微軟正黑體" panose="020B0604030504040204" pitchFamily="34" charset="-120"/>
              </a:rPr>
              <a:t>6.</a:t>
            </a:r>
            <a:r>
              <a:rPr lang="zh-TW" altLang="en-US" sz="1100" b="1" dirty="0" smtClean="0">
                <a:latin typeface="微軟正黑體" panose="020B0604030504040204" pitchFamily="34" charset="-120"/>
              </a:rPr>
              <a:t>存取此補值量，</a:t>
            </a:r>
            <a:endParaRPr lang="en-US" altLang="zh-TW" sz="1100" b="1" dirty="0" smtClean="0">
              <a:latin typeface="微軟正黑體" panose="020B0604030504040204" pitchFamily="34" charset="-120"/>
            </a:endParaRPr>
          </a:p>
          <a:p>
            <a:r>
              <a:rPr lang="zh-TW" altLang="en-US" sz="1100" b="1" dirty="0" smtClean="0">
                <a:latin typeface="微軟正黑體" panose="020B0604030504040204" pitchFamily="34" charset="-120"/>
              </a:rPr>
              <a:t>並覆蓋回原先檔案存取位置</a:t>
            </a:r>
            <a:endParaRPr lang="zh-TW" altLang="en-US" sz="1100" b="1" dirty="0">
              <a:latin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913" y="3337934"/>
            <a:ext cx="1232037" cy="628039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438414" y="3078880"/>
            <a:ext cx="3487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 smtClean="0">
                <a:latin typeface="微軟正黑體" panose="020B0604030504040204" pitchFamily="34" charset="-120"/>
              </a:rPr>
              <a:t>7.</a:t>
            </a:r>
            <a:r>
              <a:rPr lang="zh-TW" altLang="en-US" sz="1100" b="1" dirty="0" smtClean="0">
                <a:latin typeface="微軟正黑體" panose="020B0604030504040204" pitchFamily="34" charset="-120"/>
              </a:rPr>
              <a:t>如有更新紀錄，修改</a:t>
            </a:r>
            <a:r>
              <a:rPr lang="en-US" altLang="zh-TW" sz="1100" b="1" dirty="0" smtClean="0">
                <a:latin typeface="微軟正黑體" panose="020B0604030504040204" pitchFamily="34" charset="-120"/>
              </a:rPr>
              <a:t>Recipe </a:t>
            </a:r>
            <a:r>
              <a:rPr lang="zh-TW" altLang="en-US" sz="1100" b="1" dirty="0" smtClean="0">
                <a:latin typeface="微軟正黑體" panose="020B0604030504040204" pitchFamily="34" charset="-120"/>
              </a:rPr>
              <a:t>存回</a:t>
            </a:r>
            <a:r>
              <a:rPr lang="en-US" altLang="zh-TW" sz="1100" b="1" dirty="0" smtClean="0">
                <a:latin typeface="微軟正黑體" panose="020B0604030504040204" pitchFamily="34" charset="-120"/>
              </a:rPr>
              <a:t>EQP</a:t>
            </a:r>
            <a:endParaRPr lang="zh-TW" altLang="en-US" sz="1100" b="1" dirty="0">
              <a:latin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4502488" y="3317627"/>
            <a:ext cx="2371503" cy="938570"/>
            <a:chOff x="4738114" y="801262"/>
            <a:chExt cx="2371503" cy="938570"/>
          </a:xfrm>
        </p:grpSpPr>
        <p:grpSp>
          <p:nvGrpSpPr>
            <p:cNvPr id="30" name="群組 31"/>
            <p:cNvGrpSpPr/>
            <p:nvPr/>
          </p:nvGrpSpPr>
          <p:grpSpPr>
            <a:xfrm>
              <a:off x="6528258" y="900789"/>
              <a:ext cx="581359" cy="744802"/>
              <a:chOff x="743736" y="1172901"/>
              <a:chExt cx="1030128" cy="946544"/>
            </a:xfrm>
          </p:grpSpPr>
          <p:pic>
            <p:nvPicPr>
              <p:cNvPr id="38" name="Picture 7" descr="C:\Users\casperchang\AppData\Local\Microsoft\Windows\Temporary Internet Files\Content.IE5\Y39A3Q2U\1200px-Computer_n_screen.svg[1].png"/>
              <p:cNvPicPr>
                <a:picLocks noChangeAspect="1" noChangeArrowheads="1"/>
              </p:cNvPicPr>
              <p:nvPr/>
            </p:nvPicPr>
            <p:blipFill>
              <a:blip r:embed="rId11" cstate="email"/>
              <a:srcRect/>
              <a:stretch>
                <a:fillRect/>
              </a:stretch>
            </p:blipFill>
            <p:spPr bwMode="auto">
              <a:xfrm>
                <a:off x="743736" y="1172901"/>
                <a:ext cx="936480" cy="777489"/>
              </a:xfrm>
              <a:prstGeom prst="rect">
                <a:avLst/>
              </a:prstGeom>
              <a:noFill/>
            </p:spPr>
          </p:pic>
          <p:sp>
            <p:nvSpPr>
              <p:cNvPr id="39" name="文字方塊 38"/>
              <p:cNvSpPr txBox="1"/>
              <p:nvPr/>
            </p:nvSpPr>
            <p:spPr>
              <a:xfrm>
                <a:off x="1020855" y="1856546"/>
                <a:ext cx="753009" cy="26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 smtClean="0"/>
                  <a:t>EQP-PC</a:t>
                </a:r>
                <a:endParaRPr lang="zh-TW" altLang="en-US" sz="800" dirty="0"/>
              </a:p>
            </p:txBody>
          </p:sp>
        </p:grpSp>
        <p:grpSp>
          <p:nvGrpSpPr>
            <p:cNvPr id="31" name="群組 93"/>
            <p:cNvGrpSpPr/>
            <p:nvPr/>
          </p:nvGrpSpPr>
          <p:grpSpPr>
            <a:xfrm>
              <a:off x="4738114" y="1000346"/>
              <a:ext cx="581360" cy="739486"/>
              <a:chOff x="1874973" y="3645022"/>
              <a:chExt cx="1224136" cy="1674597"/>
            </a:xfrm>
          </p:grpSpPr>
          <p:pic>
            <p:nvPicPr>
              <p:cNvPr id="36" name="Picture 6" descr="C:\Users\casperchang\AppData\Local\Microsoft\Windows\Temporary Internet Files\Content.IE5\PJAR2A9G\1200px-Gnome-fs-server.svg[1].png"/>
              <p:cNvPicPr>
                <a:picLocks noChangeAspect="1" noChangeArrowheads="1"/>
              </p:cNvPicPr>
              <p:nvPr/>
            </p:nvPicPr>
            <p:blipFill>
              <a:blip r:embed="rId12" cstate="email"/>
              <a:srcRect/>
              <a:stretch>
                <a:fillRect/>
              </a:stretch>
            </p:blipFill>
            <p:spPr bwMode="auto">
              <a:xfrm>
                <a:off x="1874973" y="3645022"/>
                <a:ext cx="1224136" cy="1224135"/>
              </a:xfrm>
              <a:prstGeom prst="rect">
                <a:avLst/>
              </a:prstGeom>
              <a:noFill/>
            </p:spPr>
          </p:pic>
          <p:sp>
            <p:nvSpPr>
              <p:cNvPr id="37" name="文字方塊 36"/>
              <p:cNvSpPr txBox="1"/>
              <p:nvPr/>
            </p:nvSpPr>
            <p:spPr>
              <a:xfrm>
                <a:off x="2125413" y="4961534"/>
                <a:ext cx="780865" cy="35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 smtClean="0"/>
                  <a:t>OA</a:t>
                </a:r>
                <a:r>
                  <a:rPr lang="zh-TW" altLang="en-US" sz="800" dirty="0" smtClean="0"/>
                  <a:t> </a:t>
                </a:r>
                <a:r>
                  <a:rPr lang="en-US" altLang="zh-TW" sz="800" dirty="0" smtClean="0"/>
                  <a:t>PC</a:t>
                </a:r>
                <a:endParaRPr lang="zh-TW" altLang="en-US" sz="800" dirty="0"/>
              </a:p>
            </p:txBody>
          </p:sp>
        </p:grpSp>
        <p:cxnSp>
          <p:nvCxnSpPr>
            <p:cNvPr id="32" name="直線單箭頭接點 31"/>
            <p:cNvCxnSpPr/>
            <p:nvPr/>
          </p:nvCxnSpPr>
          <p:spPr>
            <a:xfrm flipH="1">
              <a:off x="5425175" y="1386071"/>
              <a:ext cx="10041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5604853" y="1438922"/>
              <a:ext cx="587327" cy="24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800" b="1" dirty="0" smtClean="0"/>
                <a:t>取回機台資料</a:t>
              </a:r>
              <a:endParaRPr lang="en-US" altLang="zh-TW" sz="800" b="1" dirty="0" smtClean="0"/>
            </a:p>
            <a:p>
              <a:pPr algn="ctr"/>
              <a:r>
                <a:rPr lang="en-US" altLang="zh-TW" sz="800" b="1" dirty="0" smtClean="0"/>
                <a:t>Recipe Log</a:t>
              </a:r>
              <a:endParaRPr lang="zh-TW" altLang="en-US" sz="800" b="1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>
              <a:off x="5418391" y="1158898"/>
              <a:ext cx="100416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5604853" y="801262"/>
              <a:ext cx="542618" cy="24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800" b="1" dirty="0" smtClean="0"/>
                <a:t>丟回機台</a:t>
              </a:r>
              <a:endParaRPr lang="en-US" altLang="zh-TW" sz="800" b="1" dirty="0" smtClean="0"/>
            </a:p>
            <a:p>
              <a:pPr algn="ctr"/>
              <a:r>
                <a:rPr lang="en-US" altLang="zh-TW" sz="800" b="1" dirty="0" smtClean="0"/>
                <a:t>Recipe Log</a:t>
              </a:r>
              <a:endParaRPr lang="zh-TW" altLang="en-US" sz="800" b="1" dirty="0"/>
            </a:p>
          </p:txBody>
        </p:sp>
      </p:grpSp>
      <p:sp>
        <p:nvSpPr>
          <p:cNvPr id="42" name="向下箭號 41"/>
          <p:cNvSpPr/>
          <p:nvPr/>
        </p:nvSpPr>
        <p:spPr>
          <a:xfrm rot="3174854">
            <a:off x="4301938" y="2700726"/>
            <a:ext cx="182190" cy="87993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238388" y="1003950"/>
            <a:ext cx="905612" cy="307777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第一階段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238388" y="1311727"/>
            <a:ext cx="900100" cy="307777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第二階段</a:t>
            </a:r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8238388" y="1619504"/>
            <a:ext cx="905611" cy="307777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第三階段</a:t>
            </a:r>
            <a:endParaRPr lang="zh-TW" altLang="en-US" dirty="0"/>
          </a:p>
        </p:txBody>
      </p:sp>
      <p:grpSp>
        <p:nvGrpSpPr>
          <p:cNvPr id="40" name="群組 39"/>
          <p:cNvGrpSpPr/>
          <p:nvPr/>
        </p:nvGrpSpPr>
        <p:grpSpPr>
          <a:xfrm>
            <a:off x="6255964" y="4222623"/>
            <a:ext cx="1790826" cy="600164"/>
            <a:chOff x="7479572" y="1852104"/>
            <a:chExt cx="1790826" cy="600164"/>
          </a:xfrm>
        </p:grpSpPr>
        <p:sp>
          <p:nvSpPr>
            <p:cNvPr id="41" name="文字方塊 40"/>
            <p:cNvSpPr txBox="1"/>
            <p:nvPr/>
          </p:nvSpPr>
          <p:spPr>
            <a:xfrm>
              <a:off x="7957218" y="1852104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b="1" dirty="0" smtClean="0">
                  <a:latin typeface="微軟正黑體" panose="020B0604030504040204" pitchFamily="34" charset="-120"/>
                </a:rPr>
                <a:t>8.Auto Process</a:t>
              </a:r>
            </a:p>
            <a:p>
              <a:r>
                <a:rPr lang="zh-TW" altLang="en-US" sz="1100" b="1" dirty="0" smtClean="0">
                  <a:latin typeface="微軟正黑體" panose="020B0604030504040204" pitchFamily="34" charset="-120"/>
                </a:rPr>
                <a:t>常駐機台掃描</a:t>
              </a:r>
              <a:endParaRPr lang="en-US" altLang="zh-TW" sz="1100" b="1" dirty="0" smtClean="0">
                <a:latin typeface="微軟正黑體" panose="020B0604030504040204" pitchFamily="34" charset="-120"/>
              </a:endParaRPr>
            </a:p>
            <a:p>
              <a:r>
                <a:rPr lang="zh-TW" altLang="en-US" sz="1100" b="1" dirty="0" smtClean="0">
                  <a:latin typeface="微軟正黑體" panose="020B0604030504040204" pitchFamily="34" charset="-120"/>
                </a:rPr>
                <a:t>機台檔案修改追蹤</a:t>
              </a:r>
              <a:endParaRPr lang="en-US" altLang="zh-TW" sz="1100" b="1" dirty="0" smtClean="0">
                <a:latin typeface="微軟正黑體" panose="020B0604030504040204" pitchFamily="34" charset="-120"/>
              </a:endParaRPr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479572" y="1852104"/>
              <a:ext cx="475657" cy="540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2672625" y="4170580"/>
            <a:ext cx="1577740" cy="603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手繪多邊形 48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3062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246825"/>
            <a:ext cx="2958480" cy="179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quarter" idx="2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530" y="726546"/>
            <a:ext cx="4415322" cy="208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551841" y="9951"/>
            <a:ext cx="5598810" cy="693077"/>
          </a:xfrm>
        </p:spPr>
        <p:txBody>
          <a:bodyPr/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補值可視化界面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6546" y="2796776"/>
            <a:ext cx="3373039" cy="2462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</a:rPr>
              <a:t>系統預設帶入 </a:t>
            </a:r>
            <a:r>
              <a:rPr lang="en-US" altLang="zh-TW" sz="1000" dirty="0">
                <a:solidFill>
                  <a:srgbClr val="FF0000"/>
                </a:solidFill>
              </a:rPr>
              <a:t>OL </a:t>
            </a:r>
            <a:r>
              <a:rPr lang="zh-TW" altLang="en-US" sz="1000" dirty="0">
                <a:solidFill>
                  <a:srgbClr val="FF0000"/>
                </a:solidFill>
              </a:rPr>
              <a:t>量測結果，可視化讓工程確認偏移狀態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427095" y="2550555"/>
            <a:ext cx="2621230" cy="2462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</a:rPr>
              <a:t>工程可輸入「預補值」結果確認補植後狀態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4842031" y="1986685"/>
            <a:ext cx="4500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546" y="3246825"/>
            <a:ext cx="3465385" cy="167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字方塊 11"/>
          <p:cNvSpPr txBox="1"/>
          <p:nvPr/>
        </p:nvSpPr>
        <p:spPr>
          <a:xfrm>
            <a:off x="1421651" y="4641981"/>
            <a:ext cx="1467068" cy="24622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>
                <a:solidFill>
                  <a:srgbClr val="FF0000"/>
                </a:solidFill>
              </a:rPr>
              <a:t>可視化「預補值」結果</a:t>
            </a:r>
          </a:p>
        </p:txBody>
      </p:sp>
      <p:cxnSp>
        <p:nvCxnSpPr>
          <p:cNvPr id="14" name="肘形接點 13"/>
          <p:cNvCxnSpPr/>
          <p:nvPr/>
        </p:nvCxnSpPr>
        <p:spPr>
          <a:xfrm rot="10800000" flipV="1">
            <a:off x="3086841" y="2886785"/>
            <a:ext cx="3285361" cy="13051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031940" y="4843486"/>
            <a:ext cx="171019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902371" y="4776996"/>
            <a:ext cx="585065" cy="2250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確認補值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076946" y="4528451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" dirty="0">
                <a:solidFill>
                  <a:srgbClr val="FF0000"/>
                </a:solidFill>
              </a:rPr>
              <a:t>確認補值狀態 </a:t>
            </a:r>
            <a:r>
              <a:rPr lang="en-US" altLang="zh-TW" sz="800" dirty="0">
                <a:solidFill>
                  <a:srgbClr val="FF0000"/>
                </a:solidFill>
              </a:rPr>
              <a:t>OK </a:t>
            </a:r>
            <a:r>
              <a:rPr lang="zh-TW" altLang="en-US" sz="800" dirty="0">
                <a:solidFill>
                  <a:srgbClr val="FF0000"/>
                </a:solidFill>
              </a:rPr>
              <a:t>後，按下「確認補值」</a:t>
            </a:r>
            <a:endParaRPr lang="en-US" altLang="zh-TW" sz="800" dirty="0">
              <a:solidFill>
                <a:srgbClr val="FF0000"/>
              </a:solidFill>
            </a:endParaRPr>
          </a:p>
          <a:p>
            <a:r>
              <a:rPr lang="zh-TW" altLang="en-US" sz="800" dirty="0">
                <a:solidFill>
                  <a:srgbClr val="FF0000"/>
                </a:solidFill>
              </a:rPr>
              <a:t>程式就會將補值結果寫入機台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7085" y="681540"/>
            <a:ext cx="2958480" cy="179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手繪多邊形 16"/>
          <p:cNvSpPr/>
          <p:nvPr/>
        </p:nvSpPr>
        <p:spPr>
          <a:xfrm rot="16200000" flipV="1">
            <a:off x="-183061" y="217689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TW" altLang="en-US" sz="1800" kern="1200">
              <a:solidFill>
                <a:schemeClr val="tx1"/>
              </a:solidFill>
              <a:latin typeface="Gill Sans MT" pitchFamily="34" charset="0"/>
              <a:ea typeface="微軟正黑體" pitchFamily="34" charset="-120"/>
              <a:cs typeface="新細明體" pitchFamily="-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5867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610505" y="853796"/>
            <a:ext cx="3047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1.ALN MQC </a:t>
            </a:r>
            <a:r>
              <a:rPr lang="zh-TW" altLang="en-US" sz="1600" dirty="0" smtClean="0"/>
              <a:t>量測資</a:t>
            </a:r>
            <a:r>
              <a:rPr lang="zh-TW" altLang="en-US" sz="1600" dirty="0"/>
              <a:t>料</a:t>
            </a:r>
            <a:endParaRPr lang="en-US" altLang="zh-TW" sz="1600" dirty="0"/>
          </a:p>
          <a:p>
            <a:r>
              <a:rPr lang="en-US" altLang="zh-TW" sz="1600" dirty="0" smtClean="0"/>
              <a:t>2.</a:t>
            </a:r>
            <a:r>
              <a:rPr lang="zh-TW" altLang="en-US" sz="1600" dirty="0" smtClean="0"/>
              <a:t>工</a:t>
            </a:r>
            <a:r>
              <a:rPr lang="zh-TW" altLang="en-US" sz="1600" dirty="0"/>
              <a:t>程人員所需</a:t>
            </a:r>
            <a:r>
              <a:rPr lang="zh-TW" altLang="en-US" sz="1600" dirty="0" smtClean="0"/>
              <a:t>之</a:t>
            </a:r>
            <a:r>
              <a:rPr lang="en-US" altLang="zh-TW" sz="1600" dirty="0"/>
              <a:t>M</a:t>
            </a:r>
            <a:r>
              <a:rPr lang="en-US" altLang="zh-TW" sz="1600" dirty="0" smtClean="0"/>
              <a:t>odel</a:t>
            </a:r>
            <a:endParaRPr lang="en-US" altLang="zh-TW" sz="1600" dirty="0"/>
          </a:p>
          <a:p>
            <a:r>
              <a:rPr lang="en-US" altLang="zh-TW" sz="1600" dirty="0" smtClean="0"/>
              <a:t>3.</a:t>
            </a:r>
            <a:r>
              <a:rPr lang="zh-TW" altLang="en-US" sz="1600" dirty="0"/>
              <a:t>畫圖所需</a:t>
            </a:r>
            <a:r>
              <a:rPr lang="en-US" altLang="zh-TW" sz="1600" dirty="0"/>
              <a:t>8A</a:t>
            </a:r>
            <a:r>
              <a:rPr lang="zh-TW" altLang="en-US" sz="1600" dirty="0"/>
              <a:t>廠</a:t>
            </a:r>
            <a:r>
              <a:rPr lang="zh-TW" altLang="en-US" sz="1600" dirty="0" smtClean="0"/>
              <a:t>區座標</a:t>
            </a:r>
            <a:r>
              <a:rPr lang="zh-TW" altLang="en-US" sz="1600" dirty="0"/>
              <a:t>參數</a:t>
            </a:r>
            <a:endParaRPr lang="en-US" altLang="zh-TW" sz="1600" dirty="0"/>
          </a:p>
          <a:p>
            <a:r>
              <a:rPr lang="en-US" altLang="zh-TW" sz="1600" dirty="0"/>
              <a:t>4</a:t>
            </a:r>
            <a:r>
              <a:rPr lang="en-US" altLang="zh-TW" sz="1600" dirty="0" smtClean="0"/>
              <a:t>.8A</a:t>
            </a:r>
            <a:r>
              <a:rPr lang="zh-TW" altLang="en-US" sz="1600" dirty="0" smtClean="0"/>
              <a:t>廠區人員</a:t>
            </a:r>
            <a:r>
              <a:rPr lang="en-US" altLang="zh-TW" sz="1600" dirty="0"/>
              <a:t>D</a:t>
            </a:r>
            <a:r>
              <a:rPr lang="en-US" altLang="zh-TW" sz="1600" dirty="0" smtClean="0"/>
              <a:t>ata</a:t>
            </a:r>
          </a:p>
          <a:p>
            <a:r>
              <a:rPr lang="en-US" altLang="zh-TW" sz="1600" dirty="0" smtClean="0"/>
              <a:t>5.EQP PC FTP</a:t>
            </a:r>
            <a:r>
              <a:rPr lang="zh-TW" altLang="en-US" sz="1600" dirty="0" smtClean="0"/>
              <a:t>位址</a:t>
            </a:r>
            <a:endParaRPr lang="en-US" altLang="zh-TW" sz="1600" dirty="0" smtClean="0"/>
          </a:p>
          <a:p>
            <a:r>
              <a:rPr lang="en-US" altLang="zh-TW" sz="1600" dirty="0" smtClean="0"/>
              <a:t>6.Recipe </a:t>
            </a:r>
            <a:r>
              <a:rPr lang="en-US" altLang="zh-TW" sz="1600" dirty="0"/>
              <a:t>L</a:t>
            </a:r>
            <a:r>
              <a:rPr lang="en-US" altLang="zh-TW" sz="1600" dirty="0" smtClean="0"/>
              <a:t>og </a:t>
            </a:r>
            <a:r>
              <a:rPr lang="en-US" altLang="zh-TW" sz="1600" dirty="0"/>
              <a:t>D</a:t>
            </a:r>
            <a:r>
              <a:rPr lang="en-US" altLang="zh-TW" sz="1600" dirty="0" smtClean="0"/>
              <a:t>ata</a:t>
            </a:r>
            <a:endParaRPr lang="en-US" altLang="zh-TW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9" y="2516054"/>
            <a:ext cx="4680520" cy="232674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6555" y="90579"/>
            <a:ext cx="4567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CF Deco</a:t>
            </a:r>
            <a:r>
              <a:rPr lang="zh-TW" altLang="en-US" sz="3200" b="1" dirty="0" smtClean="0"/>
              <a:t>補值網頁</a:t>
            </a:r>
            <a:endParaRPr lang="zh-TW" altLang="en-US" sz="3200" b="1" dirty="0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 flipH="1">
            <a:off x="192330" y="1707209"/>
            <a:ext cx="1628795" cy="319502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S2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資料特徵擷取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flipH="1">
            <a:off x="225045" y="2212359"/>
            <a:ext cx="1590510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S3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網頁開發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flipH="1">
            <a:off x="221345" y="2724818"/>
            <a:ext cx="1594210" cy="324276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S4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機台參數修改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 flipH="1">
            <a:off x="247983" y="3211625"/>
            <a:ext cx="1567572" cy="303695"/>
          </a:xfrm>
          <a:prstGeom prst="homePlate">
            <a:avLst>
              <a:gd name="adj" fmla="val 106069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S5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落地測試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flipH="1">
            <a:off x="242905" y="1217867"/>
            <a:ext cx="1572650" cy="303695"/>
          </a:xfrm>
          <a:prstGeom prst="homePlate">
            <a:avLst>
              <a:gd name="adj" fmla="val 106069"/>
            </a:avLst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685800"/>
            <a:r>
              <a:rPr lang="en-US" altLang="zh-TW" sz="1500" b="1" dirty="0" smtClean="0">
                <a:solidFill>
                  <a:schemeClr val="bg1"/>
                </a:solidFill>
              </a:rPr>
              <a:t>S1</a:t>
            </a:r>
            <a:r>
              <a:rPr lang="zh-TW" altLang="en-US" sz="1500" b="1" dirty="0" smtClean="0">
                <a:solidFill>
                  <a:schemeClr val="bg1"/>
                </a:solidFill>
              </a:rPr>
              <a:t>資料蒐集</a:t>
            </a:r>
            <a:endParaRPr lang="zh-TW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ttps://www.freeppt7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115353</TotalTime>
  <Words>2352</Words>
  <Application>Microsoft Office PowerPoint</Application>
  <PresentationFormat>如螢幕大小 (16:9)</PresentationFormat>
  <Paragraphs>283</Paragraphs>
  <Slides>31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Arial Unicode MS</vt:lpstr>
      <vt:lpstr>Noto Sans CJK SC Medium</vt:lpstr>
      <vt:lpstr>宋体</vt:lpstr>
      <vt:lpstr>微軟正黑體</vt:lpstr>
      <vt:lpstr>新細明體</vt:lpstr>
      <vt:lpstr>Arial</vt:lpstr>
      <vt:lpstr>Calibri</vt:lpstr>
      <vt:lpstr>Gill Sans MT</vt:lpstr>
      <vt:lpstr>Symbol</vt:lpstr>
      <vt:lpstr>Times New Roman</vt:lpstr>
      <vt:lpstr>Wingdings</vt:lpstr>
      <vt:lpstr>https://www.freeppt7.com</vt:lpstr>
      <vt:lpstr>CF Deco 補值網頁 (R2R 參數修改 + Auto IT 畫面控制)</vt:lpstr>
      <vt:lpstr>PowerPoint 簡報</vt:lpstr>
      <vt:lpstr>PowerPoint 簡報</vt:lpstr>
      <vt:lpstr>PowerPoint 簡報</vt:lpstr>
      <vt:lpstr>專案評估報告</vt:lpstr>
      <vt:lpstr>PowerPoint 簡報</vt:lpstr>
      <vt:lpstr>DECO 不停機補值系統規劃架構</vt:lpstr>
      <vt:lpstr>補值可視化界面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FTP取得Recipe data並修改log資訊</vt:lpstr>
      <vt:lpstr>PowerPoint 簡報</vt:lpstr>
      <vt:lpstr>PowerPoint 簡報</vt:lpstr>
      <vt:lpstr>Recipe log 丟回機台</vt:lpstr>
      <vt:lpstr>PowerPoint 簡報</vt:lpstr>
      <vt:lpstr>PowerPoint 簡報</vt:lpstr>
      <vt:lpstr>現場作業流程；FTP防火牆設定開放</vt:lpstr>
      <vt:lpstr>現場作業流程；Auto-Process 病毒管制開放</vt:lpstr>
      <vt:lpstr>PowerPoint 簡報</vt:lpstr>
      <vt:lpstr>PowerPoint 簡報</vt:lpstr>
      <vt:lpstr>實習心得</vt:lpstr>
      <vt:lpstr>Feed Back</vt:lpstr>
      <vt:lpstr>PowerPoint 簡報</vt:lpstr>
      <vt:lpstr>PowerPoint 簡報</vt:lpstr>
    </vt:vector>
  </TitlesOfParts>
  <Company>BenQ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corpcom</dc:creator>
  <cp:lastModifiedBy>2007072 陳泓量</cp:lastModifiedBy>
  <cp:revision>4094</cp:revision>
  <dcterms:created xsi:type="dcterms:W3CDTF">2011-02-08T02:08:58Z</dcterms:created>
  <dcterms:modified xsi:type="dcterms:W3CDTF">2020-08-14T03:05:25Z</dcterms:modified>
</cp:coreProperties>
</file>